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64"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VsYGQWcwxoCIYOQCQ8Bnw==" hashData="7+1gGbHHUfj5zEsIv5pgquky+UVLKQs9UuAZs0tNDYH7r0uPL/seY4ystl38mesy309lI8hEsLgaUL2q4qH8ew=="/>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10"/>
  </p:normalViewPr>
  <p:slideViewPr>
    <p:cSldViewPr snapToGrid="0" snapToObjects="1">
      <p:cViewPr varScale="1">
        <p:scale>
          <a:sx n="93" d="100"/>
          <a:sy n="93" d="100"/>
        </p:scale>
        <p:origin x="522" y="108"/>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txBody>
          <a:bodyPr/>
          <a:lstStyle/>
          <a:p>
            <a:endParaRPr lang="tr-TR"/>
          </a:p>
        </p:txBody>
      </p:sp>
      <p:sp>
        <p:nvSpPr>
          <p:cNvPr id="5" name="Text 1"/>
          <p:cNvSpPr/>
          <p:nvPr/>
        </p:nvSpPr>
        <p:spPr>
          <a:xfrm>
            <a:off x="552946" y="1088042"/>
            <a:ext cx="9576574" cy="2002670"/>
          </a:xfrm>
          <a:prstGeom prst="rect">
            <a:avLst/>
          </a:prstGeom>
          <a:noFill/>
          <a:ln/>
        </p:spPr>
        <p:txBody>
          <a:bodyPr wrap="square" rtlCol="0" anchor="t"/>
          <a:lstStyle/>
          <a:p>
            <a:pPr marL="0" indent="0">
              <a:buNone/>
            </a:pPr>
            <a:r>
              <a:rPr lang="en-US"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Sayısal Analiz Yöntemlerinin </a:t>
            </a:r>
            <a:endParaRPr lang="tr-TR"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endParaRPr>
          </a:p>
          <a:p>
            <a:pPr marL="0" indent="0">
              <a:buNone/>
            </a:pPr>
            <a:r>
              <a:rPr lang="tr-TR"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    </a:t>
            </a:r>
            <a:r>
              <a:rPr lang="en-US"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Bilişim ve Bilgisayar Mühendisliğindeki </a:t>
            </a:r>
            <a:endParaRPr lang="tr-TR"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endParaRPr>
          </a:p>
          <a:p>
            <a:pPr marL="0" indent="0">
              <a:buNone/>
            </a:pPr>
            <a:r>
              <a:rPr lang="tr-TR"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        </a:t>
            </a:r>
            <a:r>
              <a:rPr lang="en-US"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Önemi</a:t>
            </a:r>
            <a:r>
              <a:rPr lang="tr-TR" sz="3600" kern="0" spc="-34"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a:t>
            </a:r>
            <a:endParaRPr lang="en-US" sz="3600"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6" name="Text 2"/>
          <p:cNvSpPr/>
          <p:nvPr/>
        </p:nvSpPr>
        <p:spPr>
          <a:xfrm>
            <a:off x="552946" y="3710590"/>
            <a:ext cx="8519135" cy="3430968"/>
          </a:xfrm>
          <a:prstGeom prst="rect">
            <a:avLst/>
          </a:prstGeom>
          <a:noFill/>
          <a:ln/>
        </p:spPr>
        <p:txBody>
          <a:bodyPr wrap="square" rtlCol="0" anchor="t"/>
          <a:lstStyle/>
          <a:p>
            <a:pPr marL="0" indent="0" algn="r">
              <a:lnSpc>
                <a:spcPts val="2741"/>
              </a:lnSpc>
              <a:buNone/>
            </a:pPr>
            <a:r>
              <a:rPr lang="en-US" sz="2800" kern="0" spc="-34" dirty="0">
                <a:solidFill>
                  <a:srgbClr val="272525"/>
                </a:solidFill>
                <a:ea typeface="Source Sans Pro" pitchFamily="34" charset="-122"/>
                <a:cs typeface="Source Sans Pro" pitchFamily="34" charset="-120"/>
              </a:rPr>
              <a:t>Sayısal analiz yöntemleri, </a:t>
            </a:r>
            <a:r>
              <a:rPr lang="en-US" sz="2800" kern="0" spc="-34" dirty="0" err="1">
                <a:solidFill>
                  <a:srgbClr val="272525"/>
                </a:solidFill>
                <a:ea typeface="Source Sans Pro" pitchFamily="34" charset="-122"/>
                <a:cs typeface="Source Sans Pro" pitchFamily="34" charset="-120"/>
              </a:rPr>
              <a:t>bilişim</a:t>
            </a:r>
            <a:r>
              <a:rPr lang="en-US" sz="2800" kern="0" spc="-34" dirty="0">
                <a:solidFill>
                  <a:srgbClr val="272525"/>
                </a:solidFill>
                <a:ea typeface="Source Sans Pro" pitchFamily="34" charset="-122"/>
                <a:cs typeface="Source Sans Pro" pitchFamily="34" charset="-120"/>
              </a:rPr>
              <a:t> ve </a:t>
            </a:r>
            <a:r>
              <a:rPr lang="en-US" sz="2800" kern="0" spc="-34" dirty="0" err="1">
                <a:solidFill>
                  <a:srgbClr val="272525"/>
                </a:solidFill>
                <a:ea typeface="Source Sans Pro" pitchFamily="34" charset="-122"/>
                <a:cs typeface="Source Sans Pro" pitchFamily="34" charset="-120"/>
              </a:rPr>
              <a:t>bilgisayar</a:t>
            </a:r>
            <a:r>
              <a:rPr lang="en-US" sz="2800" kern="0" spc="-34" dirty="0">
                <a:solidFill>
                  <a:srgbClr val="272525"/>
                </a:solidFill>
                <a:ea typeface="Source Sans Pro" pitchFamily="34" charset="-122"/>
                <a:cs typeface="Source Sans Pro" pitchFamily="34" charset="-120"/>
              </a:rPr>
              <a:t> mühendisliği alanlarında önemli bir rol oynamaktadır. Bu yöntemler, matematiğin temellerini sağlam bir şekilde anlamayı ve uygulamayı gerektirir. </a:t>
            </a:r>
            <a:endParaRPr lang="tr-TR" sz="2800" kern="0" spc="-34" dirty="0">
              <a:solidFill>
                <a:srgbClr val="272525"/>
              </a:solidFill>
              <a:ea typeface="Source Sans Pro" pitchFamily="34" charset="-122"/>
              <a:cs typeface="Source Sans Pro" pitchFamily="34" charset="-120"/>
            </a:endParaRPr>
          </a:p>
          <a:p>
            <a:pPr marL="0" indent="0" algn="r">
              <a:lnSpc>
                <a:spcPts val="2741"/>
              </a:lnSpc>
              <a:buNone/>
            </a:pPr>
            <a:endParaRPr lang="tr-TR" sz="2800" kern="0" spc="-34" dirty="0">
              <a:solidFill>
                <a:srgbClr val="272525"/>
              </a:solidFill>
              <a:ea typeface="Source Sans Pro" pitchFamily="34" charset="-122"/>
              <a:cs typeface="Source Sans Pro" pitchFamily="34" charset="-120"/>
            </a:endParaRPr>
          </a:p>
          <a:p>
            <a:pPr marL="0" indent="0" algn="r">
              <a:lnSpc>
                <a:spcPts val="2741"/>
              </a:lnSpc>
              <a:buNone/>
            </a:pPr>
            <a:r>
              <a:rPr lang="tr-TR" sz="2800" kern="0" spc="-34" dirty="0">
                <a:solidFill>
                  <a:srgbClr val="272525"/>
                </a:solidFill>
                <a:ea typeface="Source Sans Pro" pitchFamily="34" charset="-122"/>
                <a:cs typeface="Source Sans Pro" pitchFamily="34" charset="-120"/>
              </a:rPr>
              <a:t>B</a:t>
            </a:r>
            <a:r>
              <a:rPr lang="en-US" sz="2800" kern="0" spc="-34" dirty="0">
                <a:solidFill>
                  <a:srgbClr val="272525"/>
                </a:solidFill>
                <a:ea typeface="Source Sans Pro" pitchFamily="34" charset="-122"/>
                <a:cs typeface="Source Sans Pro" pitchFamily="34" charset="-120"/>
              </a:rPr>
              <a:t>u</a:t>
            </a:r>
            <a:r>
              <a:rPr lang="tr-TR" sz="2800" kern="0" spc="-34" dirty="0">
                <a:solidFill>
                  <a:srgbClr val="272525"/>
                </a:solidFill>
                <a:ea typeface="Source Sans Pro" pitchFamily="34" charset="-122"/>
                <a:cs typeface="Source Sans Pro" pitchFamily="34" charset="-120"/>
              </a:rPr>
              <a:t> ders içeriğindeki</a:t>
            </a:r>
            <a:r>
              <a:rPr lang="en-US" sz="2800" kern="0" spc="-34" dirty="0">
                <a:solidFill>
                  <a:srgbClr val="272525"/>
                </a:solidFill>
                <a:ea typeface="Source Sans Pro" pitchFamily="34" charset="-122"/>
                <a:cs typeface="Source Sans Pro" pitchFamily="34" charset="-120"/>
              </a:rPr>
              <a:t> </a:t>
            </a:r>
            <a:r>
              <a:rPr lang="en-US" sz="2800" kern="0" spc="-34" dirty="0" err="1">
                <a:solidFill>
                  <a:srgbClr val="272525"/>
                </a:solidFill>
                <a:ea typeface="Source Sans Pro" pitchFamily="34" charset="-122"/>
                <a:cs typeface="Source Sans Pro" pitchFamily="34" charset="-120"/>
              </a:rPr>
              <a:t>yöntemler</a:t>
            </a:r>
            <a:r>
              <a:rPr lang="tr-TR" sz="2800" kern="0" spc="-34" dirty="0">
                <a:solidFill>
                  <a:srgbClr val="272525"/>
                </a:solidFill>
                <a:ea typeface="Source Sans Pro" pitchFamily="34" charset="-122"/>
                <a:cs typeface="Source Sans Pro" pitchFamily="34" charset="-120"/>
              </a:rPr>
              <a:t> ve uygulamalar, </a:t>
            </a:r>
            <a:r>
              <a:rPr lang="en-US" sz="2800" kern="0" spc="-34" dirty="0" err="1">
                <a:solidFill>
                  <a:srgbClr val="272525"/>
                </a:solidFill>
                <a:ea typeface="Source Sans Pro" pitchFamily="34" charset="-122"/>
                <a:cs typeface="Source Sans Pro" pitchFamily="34" charset="-120"/>
              </a:rPr>
              <a:t>mühendislik</a:t>
            </a:r>
            <a:r>
              <a:rPr lang="en-US" sz="2800" kern="0" spc="-34" dirty="0">
                <a:solidFill>
                  <a:srgbClr val="272525"/>
                </a:solidFill>
                <a:ea typeface="Source Sans Pro" pitchFamily="34" charset="-122"/>
                <a:cs typeface="Source Sans Pro" pitchFamily="34" charset="-120"/>
              </a:rPr>
              <a:t> </a:t>
            </a:r>
            <a:r>
              <a:rPr lang="en-US" sz="2800" kern="0" spc="-34" dirty="0" err="1">
                <a:solidFill>
                  <a:srgbClr val="272525"/>
                </a:solidFill>
                <a:ea typeface="Source Sans Pro" pitchFamily="34" charset="-122"/>
                <a:cs typeface="Source Sans Pro" pitchFamily="34" charset="-120"/>
              </a:rPr>
              <a:t>problemlerini</a:t>
            </a:r>
            <a:r>
              <a:rPr lang="en-US" sz="2800" kern="0" spc="-34" dirty="0">
                <a:solidFill>
                  <a:srgbClr val="272525"/>
                </a:solidFill>
                <a:ea typeface="Source Sans Pro" pitchFamily="34" charset="-122"/>
                <a:cs typeface="Source Sans Pro" pitchFamily="34" charset="-120"/>
              </a:rPr>
              <a:t> </a:t>
            </a:r>
            <a:r>
              <a:rPr lang="en-US" sz="2800" kern="0" spc="-34" dirty="0" err="1">
                <a:solidFill>
                  <a:srgbClr val="272525"/>
                </a:solidFill>
                <a:ea typeface="Source Sans Pro" pitchFamily="34" charset="-122"/>
                <a:cs typeface="Source Sans Pro" pitchFamily="34" charset="-120"/>
              </a:rPr>
              <a:t>çözme</a:t>
            </a:r>
            <a:r>
              <a:rPr lang="en-US" sz="2800" kern="0" spc="-34" dirty="0">
                <a:solidFill>
                  <a:srgbClr val="272525"/>
                </a:solidFill>
                <a:ea typeface="Source Sans Pro" pitchFamily="34" charset="-122"/>
                <a:cs typeface="Source Sans Pro" pitchFamily="34" charset="-120"/>
              </a:rPr>
              <a:t> becerilerini geliştirir.</a:t>
            </a:r>
            <a:endParaRPr lang="en-US" sz="2800" dirty="0"/>
          </a:p>
        </p:txBody>
      </p:sp>
      <p:pic>
        <p:nvPicPr>
          <p:cNvPr id="8" name="Resim 7">
            <a:extLst>
              <a:ext uri="{FF2B5EF4-FFF2-40B4-BE49-F238E27FC236}">
                <a16:creationId xmlns:a16="http://schemas.microsoft.com/office/drawing/2014/main" id="{AFA7F735-3A5E-4E5F-B12F-87F301D546C8}"/>
              </a:ext>
            </a:extLst>
          </p:cNvPr>
          <p:cNvPicPr>
            <a:picLocks noChangeAspect="1"/>
          </p:cNvPicPr>
          <p:nvPr/>
        </p:nvPicPr>
        <p:blipFill>
          <a:blip r:embed="rId4"/>
          <a:stretch>
            <a:fillRect/>
          </a:stretch>
        </p:blipFill>
        <p:spPr>
          <a:xfrm>
            <a:off x="9143999" y="1667"/>
            <a:ext cx="5486401" cy="8229600"/>
          </a:xfrm>
          <a:prstGeom prst="rect">
            <a:avLst/>
          </a:prstGeom>
        </p:spPr>
      </p:pic>
      <p:sp>
        <p:nvSpPr>
          <p:cNvPr id="9" name="Text 5"/>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chemeClr val="accent4">
                    <a:lumMod val="20000"/>
                    <a:lumOff val="80000"/>
                  </a:schemeClr>
                </a:solidFill>
                <a:latin typeface="Source Sans Pro" pitchFamily="34" charset="0"/>
                <a:ea typeface="Source Sans Pro" pitchFamily="34" charset="-122"/>
                <a:cs typeface="Source Sans Pro" pitchFamily="34" charset="-120"/>
              </a:rPr>
              <a:t>Dr.</a:t>
            </a:r>
            <a:r>
              <a:rPr lang="en-US" sz="1600" i="1" kern="0" spc="-34" dirty="0">
                <a:solidFill>
                  <a:schemeClr val="accent4">
                    <a:lumMod val="20000"/>
                    <a:lumOff val="80000"/>
                  </a:schemeClr>
                </a:solidFill>
                <a:latin typeface="Source Sans Pro" pitchFamily="34" charset="0"/>
                <a:ea typeface="Source Sans Pro" pitchFamily="34" charset="-122"/>
                <a:cs typeface="Source Sans Pro" pitchFamily="34" charset="-120"/>
              </a:rPr>
              <a:t> Yüksel Yurtay</a:t>
            </a:r>
            <a:endParaRPr lang="en-US" sz="1600" i="1" dirty="0">
              <a:solidFill>
                <a:schemeClr val="accent4">
                  <a:lumMod val="20000"/>
                  <a:lumOff val="80000"/>
                </a:schemeClr>
              </a:solidFill>
            </a:endParaRPr>
          </a:p>
        </p:txBody>
      </p:sp>
      <p:sp>
        <p:nvSpPr>
          <p:cNvPr id="10" name="Text 5">
            <a:extLst>
              <a:ext uri="{FF2B5EF4-FFF2-40B4-BE49-F238E27FC236}">
                <a16:creationId xmlns:a16="http://schemas.microsoft.com/office/drawing/2014/main" id="{60670EC3-1326-CFAF-F69F-BF185DE983F4}"/>
              </a:ext>
            </a:extLst>
          </p:cNvPr>
          <p:cNvSpPr/>
          <p:nvPr/>
        </p:nvSpPr>
        <p:spPr>
          <a:xfrm>
            <a:off x="9143999" y="-41664"/>
            <a:ext cx="654407" cy="380643"/>
          </a:xfrm>
          <a:prstGeom prst="rect">
            <a:avLst/>
          </a:prstGeom>
          <a:noFill/>
          <a:ln/>
        </p:spPr>
        <p:txBody>
          <a:bodyPr wrap="none" rtlCol="0" anchor="t"/>
          <a:lstStyle/>
          <a:p>
            <a:pPr marL="0" indent="0" algn="l">
              <a:lnSpc>
                <a:spcPts val="2998"/>
              </a:lnSpc>
              <a:buNone/>
            </a:pPr>
            <a:r>
              <a:rPr lang="tr-TR" sz="1600" i="1" kern="0" spc="-34" dirty="0">
                <a:solidFill>
                  <a:schemeClr val="accent4">
                    <a:lumMod val="20000"/>
                    <a:lumOff val="80000"/>
                  </a:schemeClr>
                </a:solidFill>
                <a:latin typeface="Source Sans Pro" pitchFamily="34" charset="0"/>
                <a:ea typeface="Source Sans Pro" pitchFamily="34" charset="-122"/>
                <a:cs typeface="Source Sans Pro" pitchFamily="34" charset="-120"/>
              </a:rPr>
              <a:t>2024</a:t>
            </a:r>
            <a:endParaRPr lang="en-US" sz="1600" i="1" dirty="0">
              <a:solidFill>
                <a:schemeClr val="accent4">
                  <a:lumMod val="20000"/>
                  <a:lumOff val="8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635318"/>
            <a:ext cx="9306401" cy="950291"/>
          </a:xfrm>
          <a:prstGeom prst="rect">
            <a:avLst/>
          </a:prstGeom>
          <a:noFill/>
          <a:ln/>
        </p:spPr>
        <p:txBody>
          <a:bodyPr wrap="square" rtlCol="0" anchor="t"/>
          <a:lstStyle/>
          <a:p>
            <a:pPr marL="0" indent="0">
              <a:lnSpc>
                <a:spcPts val="5468"/>
              </a:lnSpc>
              <a:buNone/>
            </a:pPr>
            <a:r>
              <a:rPr lang="en-US" sz="3200" dirty="0">
                <a:solidFill>
                  <a:srgbClr val="272D45"/>
                </a:solidFill>
                <a:latin typeface="Kanit" pitchFamily="34" charset="0"/>
                <a:ea typeface="Kanit" pitchFamily="34" charset="-122"/>
                <a:cs typeface="Kanit" pitchFamily="34" charset="-120"/>
              </a:rPr>
              <a:t>Temel Matematiksel Yetkinliklerin Geliştirilmesi</a:t>
            </a:r>
            <a:endParaRPr lang="en-US" sz="3200" dirty="0"/>
          </a:p>
        </p:txBody>
      </p:sp>
      <p:sp>
        <p:nvSpPr>
          <p:cNvPr id="6" name="Shape 3"/>
          <p:cNvSpPr/>
          <p:nvPr/>
        </p:nvSpPr>
        <p:spPr>
          <a:xfrm>
            <a:off x="4490799" y="2190432"/>
            <a:ext cx="499943" cy="499943"/>
          </a:xfrm>
          <a:prstGeom prst="roundRect">
            <a:avLst>
              <a:gd name="adj" fmla="val 20000"/>
            </a:avLst>
          </a:prstGeom>
          <a:solidFill>
            <a:srgbClr val="DFECE9"/>
          </a:solidFill>
          <a:ln w="7620">
            <a:solidFill>
              <a:srgbClr val="C5D2CF"/>
            </a:solidFill>
            <a:prstDash val="solid"/>
          </a:ln>
        </p:spPr>
        <p:txBody>
          <a:bodyPr/>
          <a:lstStyle/>
          <a:p>
            <a:endParaRPr lang="tr-TR"/>
          </a:p>
        </p:txBody>
      </p:sp>
      <p:sp>
        <p:nvSpPr>
          <p:cNvPr id="7" name="Text 4"/>
          <p:cNvSpPr/>
          <p:nvPr/>
        </p:nvSpPr>
        <p:spPr>
          <a:xfrm>
            <a:off x="4690110" y="2232103"/>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5212913" y="2266751"/>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Sayısal Çözümleme</a:t>
            </a:r>
            <a:endParaRPr lang="en-US" sz="2187" dirty="0"/>
          </a:p>
        </p:txBody>
      </p:sp>
      <p:sp>
        <p:nvSpPr>
          <p:cNvPr id="9" name="Text 6"/>
          <p:cNvSpPr/>
          <p:nvPr/>
        </p:nvSpPr>
        <p:spPr>
          <a:xfrm>
            <a:off x="5212913" y="2747168"/>
            <a:ext cx="3820001" cy="2487811"/>
          </a:xfrm>
          <a:prstGeom prst="rect">
            <a:avLst/>
          </a:prstGeom>
          <a:noFill/>
          <a:ln/>
        </p:spPr>
        <p:txBody>
          <a:bodyPr wrap="square" rtlCol="0" anchor="t"/>
          <a:lstStyle/>
          <a:p>
            <a:pPr>
              <a:lnSpc>
                <a:spcPts val="2799"/>
              </a:lnSpc>
            </a:pPr>
            <a:r>
              <a:rPr lang="en-US" sz="1750" dirty="0">
                <a:solidFill>
                  <a:srgbClr val="2C3249"/>
                </a:solidFill>
                <a:ea typeface="Martel Sans" pitchFamily="34" charset="-122"/>
              </a:rPr>
              <a:t>Sayısal analiz yöntemleri, öğrencilerin sayısal çözümleme becerilerini geliştirir. Bu beceriler, denklemlerin ve fonksiyonların sayısal olarak çözülmesini, yakınsama analizini ve hata tahmini gibi teknikleri </a:t>
            </a:r>
            <a:r>
              <a:rPr lang="en-US" sz="1750" dirty="0" err="1">
                <a:solidFill>
                  <a:srgbClr val="2C3249"/>
                </a:solidFill>
                <a:ea typeface="Martel Sans" pitchFamily="34" charset="-122"/>
              </a:rPr>
              <a:t>içerir</a:t>
            </a:r>
            <a:r>
              <a:rPr lang="en-US" sz="1750" dirty="0">
                <a:solidFill>
                  <a:srgbClr val="2C3249"/>
                </a:solidFill>
                <a:ea typeface="Martel Sans" pitchFamily="34" charset="-122"/>
              </a:rPr>
              <a:t>.</a:t>
            </a:r>
          </a:p>
        </p:txBody>
      </p:sp>
      <p:sp>
        <p:nvSpPr>
          <p:cNvPr id="10" name="Shape 7"/>
          <p:cNvSpPr/>
          <p:nvPr/>
        </p:nvSpPr>
        <p:spPr>
          <a:xfrm>
            <a:off x="9255085" y="2190432"/>
            <a:ext cx="499943" cy="499943"/>
          </a:xfrm>
          <a:prstGeom prst="roundRect">
            <a:avLst>
              <a:gd name="adj" fmla="val 20000"/>
            </a:avLst>
          </a:prstGeom>
          <a:solidFill>
            <a:srgbClr val="DFECE9"/>
          </a:solidFill>
          <a:ln w="7620">
            <a:solidFill>
              <a:srgbClr val="C5D2CF"/>
            </a:solidFill>
            <a:prstDash val="solid"/>
          </a:ln>
        </p:spPr>
        <p:txBody>
          <a:bodyPr/>
          <a:lstStyle/>
          <a:p>
            <a:endParaRPr lang="tr-TR"/>
          </a:p>
        </p:txBody>
      </p:sp>
      <p:sp>
        <p:nvSpPr>
          <p:cNvPr id="11" name="Text 8"/>
          <p:cNvSpPr/>
          <p:nvPr/>
        </p:nvSpPr>
        <p:spPr>
          <a:xfrm>
            <a:off x="9420701" y="2232103"/>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9977199" y="2266751"/>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İntegral Hesaplama</a:t>
            </a:r>
            <a:endParaRPr lang="en-US" sz="2187" dirty="0"/>
          </a:p>
        </p:txBody>
      </p:sp>
      <p:sp>
        <p:nvSpPr>
          <p:cNvPr id="13" name="Text 10"/>
          <p:cNvSpPr/>
          <p:nvPr/>
        </p:nvSpPr>
        <p:spPr>
          <a:xfrm>
            <a:off x="9977199" y="2747168"/>
            <a:ext cx="3820001" cy="2487811"/>
          </a:xfrm>
          <a:prstGeom prst="rect">
            <a:avLst/>
          </a:prstGeom>
          <a:noFill/>
          <a:ln/>
        </p:spPr>
        <p:txBody>
          <a:bodyPr wrap="square" rtlCol="0" anchor="t"/>
          <a:lstStyle/>
          <a:p>
            <a:pPr marL="0" indent="0">
              <a:lnSpc>
                <a:spcPts val="2799"/>
              </a:lnSpc>
              <a:buNone/>
            </a:pPr>
            <a:r>
              <a:rPr lang="en-US" sz="1750" dirty="0">
                <a:solidFill>
                  <a:srgbClr val="2C3249"/>
                </a:solidFill>
                <a:ea typeface="Martel Sans" pitchFamily="34" charset="-122"/>
                <a:cs typeface="Martel Sans" pitchFamily="34" charset="-120"/>
              </a:rPr>
              <a:t>İntegral hesaplama, </a:t>
            </a:r>
            <a:r>
              <a:rPr lang="en-US" sz="1750" dirty="0" err="1">
                <a:solidFill>
                  <a:srgbClr val="2C3249"/>
                </a:solidFill>
                <a:ea typeface="Martel Sans" pitchFamily="34" charset="-122"/>
                <a:cs typeface="Martel Sans" pitchFamily="34" charset="-120"/>
              </a:rPr>
              <a:t>mühendislik</a:t>
            </a:r>
            <a:r>
              <a:rPr lang="en-US" sz="1750" dirty="0">
                <a:solidFill>
                  <a:srgbClr val="2C3249"/>
                </a:solidFill>
                <a:ea typeface="Martel Sans" pitchFamily="34" charset="-122"/>
                <a:cs typeface="Martel Sans" pitchFamily="34" charset="-120"/>
              </a:rPr>
              <a:t> </a:t>
            </a:r>
            <a:r>
              <a:rPr lang="en-US" sz="1750" dirty="0">
                <a:solidFill>
                  <a:srgbClr val="2C3249"/>
                </a:solidFill>
                <a:ea typeface="Martel Sans" pitchFamily="34" charset="-122"/>
              </a:rPr>
              <a:t>problemlerinde</a:t>
            </a:r>
            <a:r>
              <a:rPr lang="en-US" sz="1750" dirty="0">
                <a:solidFill>
                  <a:srgbClr val="2C3249"/>
                </a:solidFill>
                <a:ea typeface="Martel Sans" pitchFamily="34" charset="-122"/>
                <a:cs typeface="Martel Sans" pitchFamily="34" charset="-120"/>
              </a:rPr>
              <a:t> sıkça karşılaşılan bir konudur. Sayısal analiz yöntemleri, öğrencilere çeşitli integral hesaplama tekniklerini öğretir, böylece mühendislik alanlarındaki problemleri çözebilirler.</a:t>
            </a:r>
            <a:endParaRPr lang="en-US" sz="1750" dirty="0"/>
          </a:p>
        </p:txBody>
      </p:sp>
      <p:sp>
        <p:nvSpPr>
          <p:cNvPr id="14" name="Shape 11"/>
          <p:cNvSpPr/>
          <p:nvPr/>
        </p:nvSpPr>
        <p:spPr>
          <a:xfrm>
            <a:off x="4490799" y="5630743"/>
            <a:ext cx="499943" cy="499943"/>
          </a:xfrm>
          <a:prstGeom prst="roundRect">
            <a:avLst>
              <a:gd name="adj" fmla="val 20000"/>
            </a:avLst>
          </a:prstGeom>
          <a:solidFill>
            <a:srgbClr val="DFECE9"/>
          </a:solidFill>
          <a:ln w="7620">
            <a:solidFill>
              <a:srgbClr val="C5D2CF"/>
            </a:solidFill>
            <a:prstDash val="solid"/>
          </a:ln>
        </p:spPr>
        <p:txBody>
          <a:bodyPr/>
          <a:lstStyle/>
          <a:p>
            <a:endParaRPr lang="tr-TR"/>
          </a:p>
        </p:txBody>
      </p:sp>
      <p:sp>
        <p:nvSpPr>
          <p:cNvPr id="15" name="Text 12"/>
          <p:cNvSpPr/>
          <p:nvPr/>
        </p:nvSpPr>
        <p:spPr>
          <a:xfrm>
            <a:off x="4655106" y="5672414"/>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5212913" y="5707062"/>
            <a:ext cx="4204573"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Diferansiyel Denklemlerin Çözümü</a:t>
            </a:r>
            <a:endParaRPr lang="en-US" sz="2187" dirty="0"/>
          </a:p>
        </p:txBody>
      </p:sp>
      <p:sp>
        <p:nvSpPr>
          <p:cNvPr id="17" name="Text 14"/>
          <p:cNvSpPr/>
          <p:nvPr/>
        </p:nvSpPr>
        <p:spPr>
          <a:xfrm>
            <a:off x="5212913" y="6187479"/>
            <a:ext cx="8584287" cy="1066205"/>
          </a:xfrm>
          <a:prstGeom prst="rect">
            <a:avLst/>
          </a:prstGeom>
          <a:noFill/>
          <a:ln/>
        </p:spPr>
        <p:txBody>
          <a:bodyPr wrap="square" rtlCol="0" anchor="t"/>
          <a:lstStyle/>
          <a:p>
            <a:pPr>
              <a:lnSpc>
                <a:spcPts val="2799"/>
              </a:lnSpc>
            </a:pPr>
            <a:r>
              <a:rPr lang="en-US" sz="1750" dirty="0">
                <a:solidFill>
                  <a:srgbClr val="2C3249"/>
                </a:solidFill>
                <a:ea typeface="Martel Sans" pitchFamily="34" charset="-122"/>
              </a:rPr>
              <a:t>Diferansiyel denklemler, birçok mühendislik problemi için matematiksel modeller oluşturur. Sayısal analiz yöntemleri, </a:t>
            </a:r>
            <a:r>
              <a:rPr lang="en-US" sz="1750" dirty="0" err="1">
                <a:solidFill>
                  <a:srgbClr val="2C3249"/>
                </a:solidFill>
                <a:ea typeface="Martel Sans" pitchFamily="34" charset="-122"/>
              </a:rPr>
              <a:t>öğrencilere</a:t>
            </a:r>
            <a:r>
              <a:rPr lang="en-US" sz="1750" dirty="0">
                <a:solidFill>
                  <a:srgbClr val="2C3249"/>
                </a:solidFill>
                <a:ea typeface="Martel Sans" pitchFamily="34" charset="-122"/>
              </a:rPr>
              <a:t> </a:t>
            </a:r>
            <a:r>
              <a:rPr lang="en-US" sz="1750" dirty="0" err="1">
                <a:solidFill>
                  <a:srgbClr val="2C3249"/>
                </a:solidFill>
                <a:ea typeface="Martel Sans" pitchFamily="34" charset="-122"/>
              </a:rPr>
              <a:t>diferansiyel</a:t>
            </a:r>
            <a:r>
              <a:rPr lang="en-US" sz="1750" dirty="0">
                <a:solidFill>
                  <a:srgbClr val="2C3249"/>
                </a:solidFill>
                <a:ea typeface="Martel Sans" pitchFamily="34" charset="-122"/>
              </a:rPr>
              <a:t> denklemlerin sayısal çözümlerini öğretir, bu da mühendislik uygulamalarında önemli bir </a:t>
            </a:r>
            <a:r>
              <a:rPr lang="en-US" sz="1750" dirty="0" err="1">
                <a:solidFill>
                  <a:srgbClr val="2C3249"/>
                </a:solidFill>
                <a:ea typeface="Martel Sans" pitchFamily="34" charset="-122"/>
              </a:rPr>
              <a:t>beceridir</a:t>
            </a:r>
            <a:r>
              <a:rPr lang="en-US" sz="1750" dirty="0">
                <a:solidFill>
                  <a:srgbClr val="2C3249"/>
                </a:solidFill>
                <a:ea typeface="Martel Sans" pitchFamily="34" charset="-122"/>
              </a:rPr>
              <a:t>.</a:t>
            </a:r>
          </a:p>
        </p:txBody>
      </p:sp>
      <p:sp>
        <p:nvSpPr>
          <p:cNvPr id="18" name="Text 6">
            <a:extLst>
              <a:ext uri="{FF2B5EF4-FFF2-40B4-BE49-F238E27FC236}">
                <a16:creationId xmlns:a16="http://schemas.microsoft.com/office/drawing/2014/main" id="{E2667108-94E2-4FAB-9CEB-D42FA4EC6937}"/>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673918" y="667583"/>
            <a:ext cx="8940165" cy="1176337"/>
          </a:xfrm>
          <a:prstGeom prst="rect">
            <a:avLst/>
          </a:prstGeom>
          <a:noFill/>
          <a:ln/>
        </p:spPr>
        <p:txBody>
          <a:bodyPr wrap="square" rtlCol="0" anchor="t"/>
          <a:lstStyle/>
          <a:p>
            <a:pPr marL="0" indent="0">
              <a:lnSpc>
                <a:spcPts val="4631"/>
              </a:lnSpc>
              <a:buNone/>
            </a:pPr>
            <a:r>
              <a:rPr lang="en-US" sz="3705" dirty="0">
                <a:solidFill>
                  <a:srgbClr val="272D45"/>
                </a:solidFill>
                <a:latin typeface="Kanit" pitchFamily="34" charset="0"/>
                <a:ea typeface="Kanit" pitchFamily="34" charset="-122"/>
                <a:cs typeface="Kanit" pitchFamily="34" charset="-120"/>
              </a:rPr>
              <a:t>Mühendislik Problemlerinin Çözümünde Kullanımı</a:t>
            </a:r>
            <a:endParaRPr lang="en-US" sz="3705" dirty="0"/>
          </a:p>
        </p:txBody>
      </p:sp>
      <p:sp>
        <p:nvSpPr>
          <p:cNvPr id="6" name="Shape 3"/>
          <p:cNvSpPr/>
          <p:nvPr/>
        </p:nvSpPr>
        <p:spPr>
          <a:xfrm>
            <a:off x="4937403" y="2126218"/>
            <a:ext cx="37624" cy="5435798"/>
          </a:xfrm>
          <a:prstGeom prst="roundRect">
            <a:avLst>
              <a:gd name="adj" fmla="val 225115"/>
            </a:avLst>
          </a:prstGeom>
          <a:solidFill>
            <a:srgbClr val="C5D2CF"/>
          </a:solidFill>
          <a:ln/>
        </p:spPr>
        <p:txBody>
          <a:bodyPr/>
          <a:lstStyle/>
          <a:p>
            <a:endParaRPr lang="tr-TR"/>
          </a:p>
        </p:txBody>
      </p:sp>
      <p:sp>
        <p:nvSpPr>
          <p:cNvPr id="7" name="Shape 4"/>
          <p:cNvSpPr/>
          <p:nvPr/>
        </p:nvSpPr>
        <p:spPr>
          <a:xfrm>
            <a:off x="5167908" y="2466142"/>
            <a:ext cx="658654" cy="37624"/>
          </a:xfrm>
          <a:prstGeom prst="roundRect">
            <a:avLst>
              <a:gd name="adj" fmla="val 225115"/>
            </a:avLst>
          </a:prstGeom>
          <a:solidFill>
            <a:srgbClr val="C5D2CF"/>
          </a:solidFill>
          <a:ln/>
        </p:spPr>
        <p:txBody>
          <a:bodyPr/>
          <a:lstStyle/>
          <a:p>
            <a:endParaRPr lang="tr-TR"/>
          </a:p>
        </p:txBody>
      </p:sp>
      <p:sp>
        <p:nvSpPr>
          <p:cNvPr id="8" name="Shape 5"/>
          <p:cNvSpPr/>
          <p:nvPr/>
        </p:nvSpPr>
        <p:spPr>
          <a:xfrm>
            <a:off x="4744522" y="2273260"/>
            <a:ext cx="423386" cy="423386"/>
          </a:xfrm>
          <a:prstGeom prst="roundRect">
            <a:avLst>
              <a:gd name="adj" fmla="val 20005"/>
            </a:avLst>
          </a:prstGeom>
          <a:solidFill>
            <a:srgbClr val="DFECE9"/>
          </a:solidFill>
          <a:ln w="7620">
            <a:solidFill>
              <a:srgbClr val="C5D2CF"/>
            </a:solidFill>
            <a:prstDash val="solid"/>
          </a:ln>
        </p:spPr>
        <p:txBody>
          <a:bodyPr/>
          <a:lstStyle/>
          <a:p>
            <a:endParaRPr lang="tr-TR"/>
          </a:p>
        </p:txBody>
      </p:sp>
      <p:sp>
        <p:nvSpPr>
          <p:cNvPr id="9" name="Text 6"/>
          <p:cNvSpPr/>
          <p:nvPr/>
        </p:nvSpPr>
        <p:spPr>
          <a:xfrm>
            <a:off x="4913233" y="2308503"/>
            <a:ext cx="85844" cy="352782"/>
          </a:xfrm>
          <a:prstGeom prst="rect">
            <a:avLst/>
          </a:prstGeom>
          <a:noFill/>
          <a:ln/>
        </p:spPr>
        <p:txBody>
          <a:bodyPr wrap="none" rtlCol="0" anchor="t"/>
          <a:lstStyle/>
          <a:p>
            <a:pPr marL="0" indent="0" algn="ctr">
              <a:lnSpc>
                <a:spcPts val="2779"/>
              </a:lnSpc>
              <a:buNone/>
            </a:pPr>
            <a:r>
              <a:rPr lang="en-US" sz="2223" dirty="0">
                <a:solidFill>
                  <a:srgbClr val="2C3249"/>
                </a:solidFill>
                <a:latin typeface="Kanit" pitchFamily="34" charset="0"/>
                <a:ea typeface="Kanit" pitchFamily="34" charset="-122"/>
                <a:cs typeface="Kanit" pitchFamily="34" charset="-120"/>
              </a:rPr>
              <a:t>1</a:t>
            </a:r>
            <a:endParaRPr lang="en-US" sz="2223" dirty="0"/>
          </a:p>
        </p:txBody>
      </p:sp>
      <p:sp>
        <p:nvSpPr>
          <p:cNvPr id="10" name="Text 7"/>
          <p:cNvSpPr/>
          <p:nvPr/>
        </p:nvSpPr>
        <p:spPr>
          <a:xfrm>
            <a:off x="5991344" y="2314337"/>
            <a:ext cx="2595801" cy="294084"/>
          </a:xfrm>
          <a:prstGeom prst="rect">
            <a:avLst/>
          </a:prstGeom>
          <a:noFill/>
          <a:ln/>
        </p:spPr>
        <p:txBody>
          <a:bodyPr wrap="none" rtlCol="0" anchor="t"/>
          <a:lstStyle/>
          <a:p>
            <a:pPr marL="0" indent="0" algn="l">
              <a:lnSpc>
                <a:spcPts val="2316"/>
              </a:lnSpc>
              <a:buNone/>
            </a:pPr>
            <a:r>
              <a:rPr lang="en-US" sz="1853" dirty="0">
                <a:solidFill>
                  <a:srgbClr val="2C3249"/>
                </a:solidFill>
                <a:latin typeface="Kanit" pitchFamily="34" charset="0"/>
                <a:ea typeface="Kanit" pitchFamily="34" charset="-122"/>
                <a:cs typeface="Kanit" pitchFamily="34" charset="-120"/>
              </a:rPr>
              <a:t>Bilgisayar Simülasyonları</a:t>
            </a:r>
            <a:endParaRPr lang="en-US" sz="1853" dirty="0"/>
          </a:p>
        </p:txBody>
      </p:sp>
      <p:sp>
        <p:nvSpPr>
          <p:cNvPr id="11" name="Text 8"/>
          <p:cNvSpPr/>
          <p:nvPr/>
        </p:nvSpPr>
        <p:spPr>
          <a:xfrm>
            <a:off x="5991344" y="2721293"/>
            <a:ext cx="7622738" cy="903327"/>
          </a:xfrm>
          <a:prstGeom prst="rect">
            <a:avLst/>
          </a:prstGeom>
          <a:noFill/>
          <a:ln/>
        </p:spPr>
        <p:txBody>
          <a:bodyPr wrap="square" rtlCol="0" anchor="t"/>
          <a:lstStyle/>
          <a:p>
            <a:pPr marL="0" indent="0" algn="l">
              <a:lnSpc>
                <a:spcPts val="2371"/>
              </a:lnSpc>
              <a:buNone/>
            </a:pPr>
            <a:r>
              <a:rPr lang="en-US" sz="1482" dirty="0">
                <a:solidFill>
                  <a:srgbClr val="2C3249"/>
                </a:solidFill>
                <a:ea typeface="Martel Sans" pitchFamily="34" charset="-122"/>
                <a:cs typeface="Martel Sans" pitchFamily="34" charset="-120"/>
              </a:rPr>
              <a:t>Bilişim ve bilgisayar mühendisliği alanlarında, karmaşık sistemlerin ve süreçlerin simülasyonu önemlidir. Sayısal analiz yöntemleri, bu simülasyonların gerçekleştirilmesinde kullanılır ve sonuçların doğruluğunu sağlar.</a:t>
            </a:r>
            <a:endParaRPr lang="en-US" sz="1482" dirty="0"/>
          </a:p>
        </p:txBody>
      </p:sp>
      <p:sp>
        <p:nvSpPr>
          <p:cNvPr id="12" name="Shape 9"/>
          <p:cNvSpPr/>
          <p:nvPr/>
        </p:nvSpPr>
        <p:spPr>
          <a:xfrm>
            <a:off x="5167908" y="4340781"/>
            <a:ext cx="658654" cy="37624"/>
          </a:xfrm>
          <a:prstGeom prst="roundRect">
            <a:avLst>
              <a:gd name="adj" fmla="val 225115"/>
            </a:avLst>
          </a:prstGeom>
          <a:solidFill>
            <a:srgbClr val="C5D2CF"/>
          </a:solidFill>
          <a:ln/>
        </p:spPr>
        <p:txBody>
          <a:bodyPr/>
          <a:lstStyle/>
          <a:p>
            <a:endParaRPr lang="tr-TR"/>
          </a:p>
        </p:txBody>
      </p:sp>
      <p:sp>
        <p:nvSpPr>
          <p:cNvPr id="13" name="Shape 10"/>
          <p:cNvSpPr/>
          <p:nvPr/>
        </p:nvSpPr>
        <p:spPr>
          <a:xfrm>
            <a:off x="4744522" y="4147899"/>
            <a:ext cx="423386" cy="423386"/>
          </a:xfrm>
          <a:prstGeom prst="roundRect">
            <a:avLst>
              <a:gd name="adj" fmla="val 20005"/>
            </a:avLst>
          </a:prstGeom>
          <a:solidFill>
            <a:srgbClr val="DFECE9"/>
          </a:solidFill>
          <a:ln w="7620">
            <a:solidFill>
              <a:srgbClr val="C5D2CF"/>
            </a:solidFill>
            <a:prstDash val="solid"/>
          </a:ln>
        </p:spPr>
        <p:txBody>
          <a:bodyPr/>
          <a:lstStyle/>
          <a:p>
            <a:endParaRPr lang="tr-TR"/>
          </a:p>
        </p:txBody>
      </p:sp>
      <p:sp>
        <p:nvSpPr>
          <p:cNvPr id="14" name="Text 11"/>
          <p:cNvSpPr/>
          <p:nvPr/>
        </p:nvSpPr>
        <p:spPr>
          <a:xfrm>
            <a:off x="4884777" y="4183142"/>
            <a:ext cx="142875" cy="352782"/>
          </a:xfrm>
          <a:prstGeom prst="rect">
            <a:avLst/>
          </a:prstGeom>
          <a:noFill/>
          <a:ln/>
        </p:spPr>
        <p:txBody>
          <a:bodyPr wrap="none" rtlCol="0" anchor="t"/>
          <a:lstStyle/>
          <a:p>
            <a:pPr marL="0" indent="0" algn="ctr">
              <a:lnSpc>
                <a:spcPts val="2779"/>
              </a:lnSpc>
              <a:buNone/>
            </a:pPr>
            <a:r>
              <a:rPr lang="en-US" sz="2223" dirty="0">
                <a:solidFill>
                  <a:srgbClr val="2C3249"/>
                </a:solidFill>
                <a:latin typeface="Kanit" pitchFamily="34" charset="0"/>
                <a:ea typeface="Kanit" pitchFamily="34" charset="-122"/>
                <a:cs typeface="Kanit" pitchFamily="34" charset="-120"/>
              </a:rPr>
              <a:t>2</a:t>
            </a:r>
            <a:endParaRPr lang="en-US" sz="2223" dirty="0"/>
          </a:p>
        </p:txBody>
      </p:sp>
      <p:sp>
        <p:nvSpPr>
          <p:cNvPr id="15" name="Text 12"/>
          <p:cNvSpPr/>
          <p:nvPr/>
        </p:nvSpPr>
        <p:spPr>
          <a:xfrm>
            <a:off x="5991344" y="4188976"/>
            <a:ext cx="2352675" cy="294084"/>
          </a:xfrm>
          <a:prstGeom prst="rect">
            <a:avLst/>
          </a:prstGeom>
          <a:noFill/>
          <a:ln/>
        </p:spPr>
        <p:txBody>
          <a:bodyPr wrap="none" rtlCol="0" anchor="t"/>
          <a:lstStyle/>
          <a:p>
            <a:pPr marL="0" indent="0" algn="l">
              <a:lnSpc>
                <a:spcPts val="2316"/>
              </a:lnSpc>
              <a:buNone/>
            </a:pPr>
            <a:r>
              <a:rPr lang="en-US" sz="1853" dirty="0">
                <a:solidFill>
                  <a:srgbClr val="2C3249"/>
                </a:solidFill>
                <a:latin typeface="Kanit" pitchFamily="34" charset="0"/>
                <a:ea typeface="Kanit" pitchFamily="34" charset="-122"/>
                <a:cs typeface="Kanit" pitchFamily="34" charset="-120"/>
              </a:rPr>
              <a:t>Veri Analizi</a:t>
            </a:r>
            <a:endParaRPr lang="en-US" sz="1853" dirty="0"/>
          </a:p>
        </p:txBody>
      </p:sp>
      <p:sp>
        <p:nvSpPr>
          <p:cNvPr id="16" name="Text 13"/>
          <p:cNvSpPr/>
          <p:nvPr/>
        </p:nvSpPr>
        <p:spPr>
          <a:xfrm>
            <a:off x="5991344" y="4595932"/>
            <a:ext cx="7622738" cy="903327"/>
          </a:xfrm>
          <a:prstGeom prst="rect">
            <a:avLst/>
          </a:prstGeom>
          <a:noFill/>
          <a:ln/>
        </p:spPr>
        <p:txBody>
          <a:bodyPr wrap="square" rtlCol="0" anchor="t"/>
          <a:lstStyle/>
          <a:p>
            <a:pPr>
              <a:lnSpc>
                <a:spcPts val="2371"/>
              </a:lnSpc>
            </a:pPr>
            <a:r>
              <a:rPr lang="en-US" sz="1482" dirty="0">
                <a:solidFill>
                  <a:srgbClr val="2C3249"/>
                </a:solidFill>
                <a:ea typeface="Martel Sans" pitchFamily="34" charset="-122"/>
              </a:rPr>
              <a:t>Günümüzde, büyük veri setlerinin analizi büyük önem taşımaktadır. </a:t>
            </a:r>
            <a:r>
              <a:rPr lang="en-US" sz="1482" dirty="0" err="1">
                <a:solidFill>
                  <a:srgbClr val="2C3249"/>
                </a:solidFill>
                <a:ea typeface="Martel Sans" pitchFamily="34" charset="-122"/>
              </a:rPr>
              <a:t>Sayısal</a:t>
            </a:r>
            <a:r>
              <a:rPr lang="en-US" sz="1482" dirty="0">
                <a:solidFill>
                  <a:srgbClr val="2C3249"/>
                </a:solidFill>
                <a:ea typeface="Martel Sans" pitchFamily="34" charset="-122"/>
              </a:rPr>
              <a:t> </a:t>
            </a:r>
            <a:r>
              <a:rPr lang="en-US" sz="1482" dirty="0" err="1">
                <a:solidFill>
                  <a:srgbClr val="2C3249"/>
                </a:solidFill>
                <a:ea typeface="Martel Sans" pitchFamily="34" charset="-122"/>
              </a:rPr>
              <a:t>analiz</a:t>
            </a:r>
            <a:r>
              <a:rPr lang="en-US" sz="1482" dirty="0">
                <a:solidFill>
                  <a:srgbClr val="2C3249"/>
                </a:solidFill>
                <a:ea typeface="Martel Sans" pitchFamily="34" charset="-122"/>
              </a:rPr>
              <a:t> </a:t>
            </a:r>
            <a:r>
              <a:rPr lang="en-US" sz="1482" dirty="0" err="1">
                <a:solidFill>
                  <a:srgbClr val="2C3249"/>
                </a:solidFill>
                <a:ea typeface="Martel Sans" pitchFamily="34" charset="-122"/>
              </a:rPr>
              <a:t>yöntemleri</a:t>
            </a:r>
            <a:r>
              <a:rPr lang="en-US" sz="1482" dirty="0">
                <a:solidFill>
                  <a:srgbClr val="2C3249"/>
                </a:solidFill>
                <a:ea typeface="Martel Sans" pitchFamily="34" charset="-122"/>
              </a:rPr>
              <a:t>, </a:t>
            </a:r>
            <a:r>
              <a:rPr lang="en-US" sz="1482" dirty="0" err="1">
                <a:solidFill>
                  <a:srgbClr val="2C3249"/>
                </a:solidFill>
                <a:ea typeface="Martel Sans" pitchFamily="34" charset="-122"/>
              </a:rPr>
              <a:t>veri</a:t>
            </a:r>
            <a:r>
              <a:rPr lang="en-US" sz="1482" dirty="0">
                <a:solidFill>
                  <a:srgbClr val="2C3249"/>
                </a:solidFill>
                <a:ea typeface="Martel Sans" pitchFamily="34" charset="-122"/>
              </a:rPr>
              <a:t> </a:t>
            </a:r>
            <a:r>
              <a:rPr lang="en-US" sz="1482" dirty="0" err="1">
                <a:solidFill>
                  <a:srgbClr val="2C3249"/>
                </a:solidFill>
                <a:ea typeface="Martel Sans" pitchFamily="34" charset="-122"/>
              </a:rPr>
              <a:t>analizinde</a:t>
            </a:r>
            <a:r>
              <a:rPr lang="en-US" sz="1482" dirty="0">
                <a:solidFill>
                  <a:srgbClr val="2C3249"/>
                </a:solidFill>
                <a:ea typeface="Martel Sans" pitchFamily="34" charset="-122"/>
              </a:rPr>
              <a:t> </a:t>
            </a:r>
            <a:r>
              <a:rPr lang="en-US" sz="1482" dirty="0" err="1">
                <a:solidFill>
                  <a:srgbClr val="2C3249"/>
                </a:solidFill>
                <a:ea typeface="Martel Sans" pitchFamily="34" charset="-122"/>
              </a:rPr>
              <a:t>kullanılan</a:t>
            </a:r>
            <a:r>
              <a:rPr lang="en-US" sz="1482" dirty="0">
                <a:solidFill>
                  <a:srgbClr val="2C3249"/>
                </a:solidFill>
                <a:ea typeface="Martel Sans" pitchFamily="34" charset="-122"/>
              </a:rPr>
              <a:t> birçok tekniğin temelini oluşturur ve </a:t>
            </a:r>
            <a:r>
              <a:rPr lang="en-US" sz="1482" dirty="0" err="1">
                <a:solidFill>
                  <a:srgbClr val="2C3249"/>
                </a:solidFill>
                <a:ea typeface="Martel Sans" pitchFamily="34" charset="-122"/>
              </a:rPr>
              <a:t>öğrencilerin</a:t>
            </a:r>
            <a:r>
              <a:rPr lang="en-US" sz="1482" dirty="0">
                <a:solidFill>
                  <a:srgbClr val="2C3249"/>
                </a:solidFill>
                <a:ea typeface="Martel Sans" pitchFamily="34" charset="-122"/>
              </a:rPr>
              <a:t> </a:t>
            </a:r>
            <a:r>
              <a:rPr lang="en-US" sz="1482" dirty="0" err="1">
                <a:solidFill>
                  <a:srgbClr val="2C3249"/>
                </a:solidFill>
                <a:ea typeface="Martel Sans" pitchFamily="34" charset="-122"/>
              </a:rPr>
              <a:t>bu</a:t>
            </a:r>
            <a:r>
              <a:rPr lang="en-US" sz="1482" dirty="0">
                <a:solidFill>
                  <a:srgbClr val="2C3249"/>
                </a:solidFill>
                <a:ea typeface="Martel Sans" pitchFamily="34" charset="-122"/>
              </a:rPr>
              <a:t> </a:t>
            </a:r>
            <a:r>
              <a:rPr lang="en-US" sz="1482" dirty="0" err="1">
                <a:solidFill>
                  <a:srgbClr val="2C3249"/>
                </a:solidFill>
                <a:ea typeface="Martel Sans" pitchFamily="34" charset="-122"/>
              </a:rPr>
              <a:t>alandaki</a:t>
            </a:r>
            <a:r>
              <a:rPr lang="en-US" sz="1482" dirty="0">
                <a:solidFill>
                  <a:srgbClr val="2C3249"/>
                </a:solidFill>
                <a:ea typeface="Martel Sans" pitchFamily="34" charset="-122"/>
              </a:rPr>
              <a:t> becerilerini </a:t>
            </a:r>
            <a:r>
              <a:rPr lang="en-US" sz="1482" dirty="0" err="1">
                <a:solidFill>
                  <a:srgbClr val="2C3249"/>
                </a:solidFill>
                <a:ea typeface="Martel Sans" pitchFamily="34" charset="-122"/>
              </a:rPr>
              <a:t>geliştirir</a:t>
            </a:r>
            <a:r>
              <a:rPr lang="en-US" sz="1482" dirty="0">
                <a:solidFill>
                  <a:srgbClr val="2C3249"/>
                </a:solidFill>
                <a:ea typeface="Martel Sans" pitchFamily="34" charset="-122"/>
              </a:rPr>
              <a:t>.</a:t>
            </a:r>
          </a:p>
        </p:txBody>
      </p:sp>
      <p:sp>
        <p:nvSpPr>
          <p:cNvPr id="17" name="Shape 14"/>
          <p:cNvSpPr/>
          <p:nvPr/>
        </p:nvSpPr>
        <p:spPr>
          <a:xfrm>
            <a:off x="5167908" y="6215420"/>
            <a:ext cx="658654" cy="37624"/>
          </a:xfrm>
          <a:prstGeom prst="roundRect">
            <a:avLst>
              <a:gd name="adj" fmla="val 225115"/>
            </a:avLst>
          </a:prstGeom>
          <a:solidFill>
            <a:srgbClr val="C5D2CF"/>
          </a:solidFill>
          <a:ln/>
        </p:spPr>
        <p:txBody>
          <a:bodyPr/>
          <a:lstStyle/>
          <a:p>
            <a:endParaRPr lang="tr-TR"/>
          </a:p>
        </p:txBody>
      </p:sp>
      <p:sp>
        <p:nvSpPr>
          <p:cNvPr id="18" name="Shape 15"/>
          <p:cNvSpPr/>
          <p:nvPr/>
        </p:nvSpPr>
        <p:spPr>
          <a:xfrm>
            <a:off x="4744522" y="6022538"/>
            <a:ext cx="423386" cy="423386"/>
          </a:xfrm>
          <a:prstGeom prst="roundRect">
            <a:avLst>
              <a:gd name="adj" fmla="val 20005"/>
            </a:avLst>
          </a:prstGeom>
          <a:solidFill>
            <a:srgbClr val="DFECE9"/>
          </a:solidFill>
          <a:ln w="7620">
            <a:solidFill>
              <a:srgbClr val="C5D2CF"/>
            </a:solidFill>
            <a:prstDash val="solid"/>
          </a:ln>
        </p:spPr>
        <p:txBody>
          <a:bodyPr/>
          <a:lstStyle/>
          <a:p>
            <a:endParaRPr lang="tr-TR"/>
          </a:p>
        </p:txBody>
      </p:sp>
      <p:sp>
        <p:nvSpPr>
          <p:cNvPr id="19" name="Text 16"/>
          <p:cNvSpPr/>
          <p:nvPr/>
        </p:nvSpPr>
        <p:spPr>
          <a:xfrm>
            <a:off x="4883587" y="6057781"/>
            <a:ext cx="145137" cy="352782"/>
          </a:xfrm>
          <a:prstGeom prst="rect">
            <a:avLst/>
          </a:prstGeom>
          <a:noFill/>
          <a:ln/>
        </p:spPr>
        <p:txBody>
          <a:bodyPr wrap="none" rtlCol="0" anchor="t"/>
          <a:lstStyle/>
          <a:p>
            <a:pPr marL="0" indent="0" algn="ctr">
              <a:lnSpc>
                <a:spcPts val="2779"/>
              </a:lnSpc>
              <a:buNone/>
            </a:pPr>
            <a:r>
              <a:rPr lang="en-US" sz="2223" dirty="0">
                <a:solidFill>
                  <a:srgbClr val="2C3249"/>
                </a:solidFill>
                <a:latin typeface="Kanit" pitchFamily="34" charset="0"/>
                <a:ea typeface="Kanit" pitchFamily="34" charset="-122"/>
                <a:cs typeface="Kanit" pitchFamily="34" charset="-120"/>
              </a:rPr>
              <a:t>3</a:t>
            </a:r>
            <a:endParaRPr lang="en-US" sz="2223" dirty="0"/>
          </a:p>
        </p:txBody>
      </p:sp>
      <p:sp>
        <p:nvSpPr>
          <p:cNvPr id="20" name="Text 17"/>
          <p:cNvSpPr/>
          <p:nvPr/>
        </p:nvSpPr>
        <p:spPr>
          <a:xfrm>
            <a:off x="5991344" y="6063615"/>
            <a:ext cx="2592110" cy="294084"/>
          </a:xfrm>
          <a:prstGeom prst="rect">
            <a:avLst/>
          </a:prstGeom>
          <a:noFill/>
          <a:ln/>
        </p:spPr>
        <p:txBody>
          <a:bodyPr wrap="none" rtlCol="0" anchor="t"/>
          <a:lstStyle/>
          <a:p>
            <a:pPr marL="0" indent="0" algn="l">
              <a:lnSpc>
                <a:spcPts val="2316"/>
              </a:lnSpc>
              <a:buNone/>
            </a:pPr>
            <a:r>
              <a:rPr lang="en-US" sz="1853" dirty="0">
                <a:solidFill>
                  <a:srgbClr val="2C3249"/>
                </a:solidFill>
                <a:latin typeface="Kanit" pitchFamily="34" charset="0"/>
                <a:ea typeface="Kanit" pitchFamily="34" charset="-122"/>
                <a:cs typeface="Kanit" pitchFamily="34" charset="-120"/>
              </a:rPr>
              <a:t>Yapay Zeka Algoritmaları</a:t>
            </a:r>
            <a:endParaRPr lang="en-US" sz="1853" dirty="0"/>
          </a:p>
        </p:txBody>
      </p:sp>
      <p:sp>
        <p:nvSpPr>
          <p:cNvPr id="21" name="Text 18"/>
          <p:cNvSpPr/>
          <p:nvPr/>
        </p:nvSpPr>
        <p:spPr>
          <a:xfrm>
            <a:off x="5991344" y="6470571"/>
            <a:ext cx="7622738" cy="903327"/>
          </a:xfrm>
          <a:prstGeom prst="rect">
            <a:avLst/>
          </a:prstGeom>
          <a:noFill/>
          <a:ln/>
        </p:spPr>
        <p:txBody>
          <a:bodyPr wrap="square" rtlCol="0" anchor="t"/>
          <a:lstStyle/>
          <a:p>
            <a:pPr marL="0" indent="0" algn="l">
              <a:lnSpc>
                <a:spcPts val="2371"/>
              </a:lnSpc>
              <a:buNone/>
            </a:pPr>
            <a:r>
              <a:rPr lang="en-US" sz="1482" dirty="0">
                <a:solidFill>
                  <a:srgbClr val="2C3249"/>
                </a:solidFill>
                <a:ea typeface="Martel Sans" pitchFamily="34" charset="-122"/>
                <a:cs typeface="Martel Sans" pitchFamily="34" charset="-120"/>
              </a:rPr>
              <a:t>Yapay </a:t>
            </a:r>
            <a:r>
              <a:rPr lang="en-US" sz="1482" dirty="0" err="1">
                <a:solidFill>
                  <a:srgbClr val="2C3249"/>
                </a:solidFill>
                <a:ea typeface="Martel Sans" pitchFamily="34" charset="-122"/>
                <a:cs typeface="Martel Sans" pitchFamily="34" charset="-120"/>
              </a:rPr>
              <a:t>zeka</a:t>
            </a:r>
            <a:r>
              <a:rPr lang="en-US" sz="1482" dirty="0">
                <a:solidFill>
                  <a:srgbClr val="2C3249"/>
                </a:solidFill>
                <a:ea typeface="Martel Sans" pitchFamily="34" charset="-122"/>
                <a:cs typeface="Martel Sans" pitchFamily="34" charset="-120"/>
              </a:rPr>
              <a:t> </a:t>
            </a:r>
            <a:r>
              <a:rPr lang="en-US" sz="1482" dirty="0">
                <a:solidFill>
                  <a:srgbClr val="2C3249"/>
                </a:solidFill>
                <a:ea typeface="Martel Sans" pitchFamily="34" charset="-122"/>
              </a:rPr>
              <a:t>algoritmaları</a:t>
            </a:r>
            <a:r>
              <a:rPr lang="en-US" sz="1482" dirty="0">
                <a:solidFill>
                  <a:srgbClr val="2C3249"/>
                </a:solidFill>
                <a:ea typeface="Martel Sans" pitchFamily="34" charset="-122"/>
                <a:cs typeface="Martel Sans" pitchFamily="34" charset="-120"/>
              </a:rPr>
              <a:t>, bilişim ve bilgisayar mühendisliği alanlarında giderek daha fazla kullanılmaktadır. </a:t>
            </a:r>
            <a:r>
              <a:rPr lang="en-US" sz="1482" dirty="0">
                <a:solidFill>
                  <a:srgbClr val="2C3249"/>
                </a:solidFill>
                <a:ea typeface="Martel Sans" pitchFamily="34" charset="-122"/>
              </a:rPr>
              <a:t>Sayısal</a:t>
            </a:r>
            <a:r>
              <a:rPr lang="en-US" sz="1482" dirty="0">
                <a:solidFill>
                  <a:srgbClr val="2C3249"/>
                </a:solidFill>
                <a:ea typeface="Martel Sans" pitchFamily="34" charset="-122"/>
                <a:cs typeface="Martel Sans" pitchFamily="34" charset="-120"/>
              </a:rPr>
              <a:t> analiz yöntemleri, bu algoritmaların tasarımında ve optimizasyonunda önemli bir rol oynar.</a:t>
            </a:r>
            <a:endParaRPr lang="en-US" sz="1482" dirty="0"/>
          </a:p>
        </p:txBody>
      </p:sp>
      <p:sp>
        <p:nvSpPr>
          <p:cNvPr id="22" name="Text 6">
            <a:extLst>
              <a:ext uri="{FF2B5EF4-FFF2-40B4-BE49-F238E27FC236}">
                <a16:creationId xmlns:a16="http://schemas.microsoft.com/office/drawing/2014/main" id="{2FAED75C-B8CF-4257-AFB8-CD671460E6EE}"/>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30672"/>
          </a:xfrm>
          <a:prstGeom prst="rect">
            <a:avLst/>
          </a:prstGeom>
          <a:solidFill>
            <a:srgbClr val="FFFFFF"/>
          </a:solidFill>
          <a:ln/>
        </p:spPr>
        <p:txBody>
          <a:bodyPr/>
          <a:lstStyle/>
          <a:p>
            <a:endParaRPr lang="tr-TR"/>
          </a:p>
        </p:txBody>
      </p:sp>
      <p:sp>
        <p:nvSpPr>
          <p:cNvPr id="4" name="Text 2"/>
          <p:cNvSpPr/>
          <p:nvPr/>
        </p:nvSpPr>
        <p:spPr>
          <a:xfrm>
            <a:off x="2590800" y="751840"/>
            <a:ext cx="9276080" cy="705485"/>
          </a:xfrm>
          <a:prstGeom prst="rect">
            <a:avLst/>
          </a:prstGeom>
          <a:noFill/>
          <a:ln/>
        </p:spPr>
        <p:txBody>
          <a:bodyPr wrap="square" rtlCol="0" anchor="t"/>
          <a:lstStyle/>
          <a:p>
            <a:pPr marL="0" indent="0" algn="ctr">
              <a:lnSpc>
                <a:spcPts val="3984"/>
              </a:lnSpc>
              <a:buNone/>
            </a:pPr>
            <a:r>
              <a:rPr lang="en-US" sz="28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Modelleme ve Simülasyon Becerilerinin Geliştirilmesi</a:t>
            </a:r>
            <a:endParaRPr lang="en-US" sz="2800" dirty="0">
              <a:effectLst>
                <a:outerShdw blurRad="38100" dist="38100" dir="2700000" algn="tl">
                  <a:srgbClr val="000000">
                    <a:alpha val="43137"/>
                  </a:srgbClr>
                </a:outerShdw>
              </a:effectLst>
            </a:endParaRPr>
          </a:p>
        </p:txBody>
      </p:sp>
      <p:sp>
        <p:nvSpPr>
          <p:cNvPr id="5" name="Text 3"/>
          <p:cNvSpPr/>
          <p:nvPr/>
        </p:nvSpPr>
        <p:spPr>
          <a:xfrm>
            <a:off x="3469481" y="1862138"/>
            <a:ext cx="2300168" cy="506016"/>
          </a:xfrm>
          <a:prstGeom prst="rect">
            <a:avLst/>
          </a:prstGeom>
          <a:noFill/>
          <a:ln/>
        </p:spPr>
        <p:txBody>
          <a:bodyPr wrap="square" rtlCol="0" anchor="t"/>
          <a:lstStyle/>
          <a:p>
            <a:pPr marL="0" indent="0">
              <a:lnSpc>
                <a:spcPts val="1992"/>
              </a:lnSpc>
              <a:buNone/>
            </a:pPr>
            <a:r>
              <a:rPr lang="en-US" sz="1594" dirty="0">
                <a:solidFill>
                  <a:srgbClr val="272D45"/>
                </a:solidFill>
                <a:latin typeface="Kanit" pitchFamily="34" charset="0"/>
                <a:ea typeface="Kanit" pitchFamily="34" charset="-122"/>
                <a:cs typeface="Kanit" pitchFamily="34" charset="-120"/>
              </a:rPr>
              <a:t>Gerçek Sistemlerin Modellenmesi</a:t>
            </a:r>
            <a:endParaRPr lang="en-US" sz="1594" dirty="0"/>
          </a:p>
        </p:txBody>
      </p:sp>
      <p:sp>
        <p:nvSpPr>
          <p:cNvPr id="6" name="Text 4"/>
          <p:cNvSpPr/>
          <p:nvPr/>
        </p:nvSpPr>
        <p:spPr>
          <a:xfrm>
            <a:off x="3469481" y="2530078"/>
            <a:ext cx="2300168" cy="2590800"/>
          </a:xfrm>
          <a:prstGeom prst="rect">
            <a:avLst/>
          </a:prstGeom>
          <a:noFill/>
          <a:ln/>
        </p:spPr>
        <p:txBody>
          <a:bodyPr wrap="square" rtlCol="0" anchor="t"/>
          <a:lstStyle/>
          <a:p>
            <a:pPr marL="0" indent="0">
              <a:lnSpc>
                <a:spcPts val="2040"/>
              </a:lnSpc>
              <a:buNone/>
            </a:pPr>
            <a:r>
              <a:rPr lang="en-US" sz="1400" dirty="0">
                <a:solidFill>
                  <a:srgbClr val="2C3249"/>
                </a:solidFill>
                <a:ea typeface="Martel Sans" pitchFamily="34" charset="-122"/>
                <a:cs typeface="Martel Sans" pitchFamily="34" charset="-120"/>
              </a:rPr>
              <a:t>Bilişim ve </a:t>
            </a:r>
            <a:r>
              <a:rPr lang="en-US" sz="1400" dirty="0" err="1">
                <a:solidFill>
                  <a:srgbClr val="2C3249"/>
                </a:solidFill>
                <a:ea typeface="Martel Sans" pitchFamily="34" charset="-122"/>
                <a:cs typeface="Martel Sans" pitchFamily="34" charset="-120"/>
              </a:rPr>
              <a:t>bilgisayar</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mühendisliği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alanlarında</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gerçek</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sistemlerin</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matematiksel</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olarak</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modellenmesi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önemlidir</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Sayısal</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analiz</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yöntemleri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öğrencilere</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bu</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modelleme</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sürecini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öğretir</a:t>
            </a:r>
            <a:r>
              <a:rPr lang="en-US" sz="1400" dirty="0">
                <a:solidFill>
                  <a:srgbClr val="2C3249"/>
                </a:solidFill>
                <a:ea typeface="Martel Sans" pitchFamily="34" charset="-122"/>
                <a:cs typeface="Martel Sans" pitchFamily="34" charset="-120"/>
              </a:rPr>
              <a:t> ve </a:t>
            </a:r>
            <a:r>
              <a:rPr lang="en-US" sz="1400" dirty="0" err="1">
                <a:solidFill>
                  <a:srgbClr val="2C3249"/>
                </a:solidFill>
                <a:ea typeface="Martel Sans" pitchFamily="34" charset="-122"/>
                <a:cs typeface="Martel Sans" pitchFamily="34" charset="-120"/>
              </a:rPr>
              <a:t>gerçek</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sistemleri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daha</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iyi</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anlamalarına</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yardımcı</a:t>
            </a:r>
            <a:r>
              <a:rPr lang="en-US" sz="1400" dirty="0">
                <a:solidFill>
                  <a:srgbClr val="2C3249"/>
                </a:solidFill>
                <a:ea typeface="Martel Sans" pitchFamily="34" charset="-122"/>
                <a:cs typeface="Martel Sans" pitchFamily="34" charset="-120"/>
              </a:rPr>
              <a:t> </a:t>
            </a:r>
            <a:r>
              <a:rPr lang="en-US" sz="1400" dirty="0" err="1">
                <a:solidFill>
                  <a:srgbClr val="2C3249"/>
                </a:solidFill>
                <a:ea typeface="Martel Sans" pitchFamily="34" charset="-122"/>
                <a:cs typeface="Martel Sans" pitchFamily="34" charset="-120"/>
              </a:rPr>
              <a:t>olur</a:t>
            </a:r>
            <a:r>
              <a:rPr lang="en-US" sz="1400" dirty="0">
                <a:solidFill>
                  <a:srgbClr val="2C3249"/>
                </a:solidFill>
                <a:ea typeface="Martel Sans" pitchFamily="34" charset="-122"/>
                <a:cs typeface="Martel Sans" pitchFamily="34" charset="-120"/>
              </a:rPr>
              <a:t>.</a:t>
            </a:r>
            <a:endParaRPr lang="en-US" sz="1400" dirty="0"/>
          </a:p>
        </p:txBody>
      </p:sp>
      <p:pic>
        <p:nvPicPr>
          <p:cNvPr id="7" name="Image 0" descr="preencoded.png"/>
          <p:cNvPicPr>
            <a:picLocks noChangeAspect="1"/>
          </p:cNvPicPr>
          <p:nvPr/>
        </p:nvPicPr>
        <p:blipFill>
          <a:blip r:embed="rId3"/>
          <a:stretch>
            <a:fillRect/>
          </a:stretch>
        </p:blipFill>
        <p:spPr>
          <a:xfrm>
            <a:off x="3469481" y="5303044"/>
            <a:ext cx="2300168" cy="2300168"/>
          </a:xfrm>
          <a:prstGeom prst="rect">
            <a:avLst/>
          </a:prstGeom>
        </p:spPr>
      </p:pic>
      <p:sp>
        <p:nvSpPr>
          <p:cNvPr id="8" name="Text 5"/>
          <p:cNvSpPr/>
          <p:nvPr/>
        </p:nvSpPr>
        <p:spPr>
          <a:xfrm>
            <a:off x="6172319" y="1862138"/>
            <a:ext cx="2024062" cy="253008"/>
          </a:xfrm>
          <a:prstGeom prst="rect">
            <a:avLst/>
          </a:prstGeom>
          <a:noFill/>
          <a:ln/>
        </p:spPr>
        <p:txBody>
          <a:bodyPr wrap="none" rtlCol="0" anchor="t"/>
          <a:lstStyle/>
          <a:p>
            <a:pPr marL="0" indent="0">
              <a:lnSpc>
                <a:spcPts val="1992"/>
              </a:lnSpc>
              <a:buNone/>
            </a:pPr>
            <a:r>
              <a:rPr lang="en-US" sz="1594" dirty="0">
                <a:solidFill>
                  <a:srgbClr val="272D45"/>
                </a:solidFill>
                <a:latin typeface="Kanit" pitchFamily="34" charset="0"/>
                <a:ea typeface="Kanit" pitchFamily="34" charset="-122"/>
                <a:cs typeface="Kanit" pitchFamily="34" charset="-120"/>
              </a:rPr>
              <a:t>Simülasyon Teknikleri</a:t>
            </a:r>
            <a:endParaRPr lang="en-US" sz="1594" dirty="0"/>
          </a:p>
        </p:txBody>
      </p:sp>
      <p:sp>
        <p:nvSpPr>
          <p:cNvPr id="9" name="Text 6"/>
          <p:cNvSpPr/>
          <p:nvPr/>
        </p:nvSpPr>
        <p:spPr>
          <a:xfrm>
            <a:off x="6172319" y="2277070"/>
            <a:ext cx="2300168" cy="2072640"/>
          </a:xfrm>
          <a:prstGeom prst="rect">
            <a:avLst/>
          </a:prstGeom>
          <a:noFill/>
          <a:ln/>
        </p:spPr>
        <p:txBody>
          <a:bodyPr wrap="square" rtlCol="0" anchor="t"/>
          <a:lstStyle/>
          <a:p>
            <a:pPr>
              <a:lnSpc>
                <a:spcPts val="2040"/>
              </a:lnSpc>
            </a:pPr>
            <a:r>
              <a:rPr lang="en-US" sz="1400" dirty="0">
                <a:solidFill>
                  <a:srgbClr val="2C3249"/>
                </a:solidFill>
                <a:ea typeface="Martel Sans" pitchFamily="34" charset="-122"/>
              </a:rPr>
              <a:t>Modellenen sistemlerin davranışlarını incelemek için simülasyonlar kullanılır. Sayısal analiz yöntemleri, öğrencilere bu simülasyonları gerçekleştirmek için gerekli matematiksel ve sayısal teknikleri </a:t>
            </a:r>
            <a:r>
              <a:rPr lang="en-US" sz="1400" dirty="0" err="1">
                <a:solidFill>
                  <a:srgbClr val="2C3249"/>
                </a:solidFill>
                <a:ea typeface="Martel Sans" pitchFamily="34" charset="-122"/>
              </a:rPr>
              <a:t>öğretir</a:t>
            </a:r>
            <a:r>
              <a:rPr lang="en-US" sz="1400" dirty="0">
                <a:solidFill>
                  <a:srgbClr val="2C3249"/>
                </a:solidFill>
                <a:ea typeface="Martel Sans" pitchFamily="34" charset="-122"/>
              </a:rPr>
              <a:t>.</a:t>
            </a:r>
          </a:p>
        </p:txBody>
      </p:sp>
      <p:pic>
        <p:nvPicPr>
          <p:cNvPr id="10" name="Image 1" descr="preencoded.png"/>
          <p:cNvPicPr>
            <a:picLocks noChangeAspect="1"/>
          </p:cNvPicPr>
          <p:nvPr/>
        </p:nvPicPr>
        <p:blipFill>
          <a:blip r:embed="rId4"/>
          <a:stretch>
            <a:fillRect/>
          </a:stretch>
        </p:blipFill>
        <p:spPr>
          <a:xfrm>
            <a:off x="6172319" y="4981755"/>
            <a:ext cx="2300168" cy="2300168"/>
          </a:xfrm>
          <a:prstGeom prst="rect">
            <a:avLst/>
          </a:prstGeom>
        </p:spPr>
      </p:pic>
      <p:sp>
        <p:nvSpPr>
          <p:cNvPr id="11" name="Text 7"/>
          <p:cNvSpPr/>
          <p:nvPr/>
        </p:nvSpPr>
        <p:spPr>
          <a:xfrm>
            <a:off x="8875157" y="1862138"/>
            <a:ext cx="2101810" cy="253008"/>
          </a:xfrm>
          <a:prstGeom prst="rect">
            <a:avLst/>
          </a:prstGeom>
          <a:noFill/>
          <a:ln/>
        </p:spPr>
        <p:txBody>
          <a:bodyPr wrap="none" rtlCol="0" anchor="t"/>
          <a:lstStyle/>
          <a:p>
            <a:pPr marL="0" indent="0">
              <a:lnSpc>
                <a:spcPts val="1992"/>
              </a:lnSpc>
              <a:buNone/>
            </a:pPr>
            <a:r>
              <a:rPr lang="en-US" sz="1594" dirty="0">
                <a:solidFill>
                  <a:srgbClr val="272D45"/>
                </a:solidFill>
                <a:latin typeface="Kanit" pitchFamily="34" charset="0"/>
                <a:ea typeface="Kanit" pitchFamily="34" charset="-122"/>
                <a:cs typeface="Kanit" pitchFamily="34" charset="-120"/>
              </a:rPr>
              <a:t>Doğruluk ve Güvenilirlik</a:t>
            </a:r>
            <a:endParaRPr lang="en-US" sz="1594" dirty="0"/>
          </a:p>
        </p:txBody>
      </p:sp>
      <p:sp>
        <p:nvSpPr>
          <p:cNvPr id="12" name="Text 8"/>
          <p:cNvSpPr/>
          <p:nvPr/>
        </p:nvSpPr>
        <p:spPr>
          <a:xfrm>
            <a:off x="8875157" y="2277070"/>
            <a:ext cx="2300168" cy="2072640"/>
          </a:xfrm>
          <a:prstGeom prst="rect">
            <a:avLst/>
          </a:prstGeom>
          <a:noFill/>
          <a:ln/>
        </p:spPr>
        <p:txBody>
          <a:bodyPr wrap="square" rtlCol="0" anchor="t"/>
          <a:lstStyle/>
          <a:p>
            <a:pPr marL="0" indent="0">
              <a:lnSpc>
                <a:spcPts val="2040"/>
              </a:lnSpc>
              <a:buNone/>
            </a:pPr>
            <a:r>
              <a:rPr lang="en-US" sz="1275" dirty="0">
                <a:solidFill>
                  <a:srgbClr val="2C3249"/>
                </a:solidFill>
                <a:ea typeface="Martel Sans" pitchFamily="34" charset="-122"/>
                <a:cs typeface="Martel Sans" pitchFamily="34" charset="-120"/>
              </a:rPr>
              <a:t>Modelleme ve simülasyon süreçlerinde, sonuçların doğruluğu ve güvenilirliği büyük önem taşır. Sayısal analiz yöntemleri, öğrencilere bu doğruluğu sağlamak için gerekli araçları sunar ve hata analizini öğretir.</a:t>
            </a:r>
            <a:endParaRPr lang="en-US" sz="1275" dirty="0"/>
          </a:p>
        </p:txBody>
      </p:sp>
      <p:pic>
        <p:nvPicPr>
          <p:cNvPr id="13" name="Image 2" descr="preencoded.png"/>
          <p:cNvPicPr>
            <a:picLocks noChangeAspect="1"/>
          </p:cNvPicPr>
          <p:nvPr/>
        </p:nvPicPr>
        <p:blipFill>
          <a:blip r:embed="rId5"/>
          <a:stretch>
            <a:fillRect/>
          </a:stretch>
        </p:blipFill>
        <p:spPr>
          <a:xfrm>
            <a:off x="8875157" y="5303044"/>
            <a:ext cx="2300168" cy="2300168"/>
          </a:xfrm>
          <a:prstGeom prst="rect">
            <a:avLst/>
          </a:prstGeom>
        </p:spPr>
      </p:pic>
      <p:sp>
        <p:nvSpPr>
          <p:cNvPr id="14" name="Text 6">
            <a:extLst>
              <a:ext uri="{FF2B5EF4-FFF2-40B4-BE49-F238E27FC236}">
                <a16:creationId xmlns:a16="http://schemas.microsoft.com/office/drawing/2014/main" id="{BF1CB851-D562-4F2E-AAEC-1B2649DE6FB8}"/>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sp>
        <p:nvSpPr>
          <p:cNvPr id="4" name="Text 2"/>
          <p:cNvSpPr/>
          <p:nvPr/>
        </p:nvSpPr>
        <p:spPr>
          <a:xfrm>
            <a:off x="2037993" y="810220"/>
            <a:ext cx="10428327" cy="694373"/>
          </a:xfrm>
          <a:prstGeom prst="rect">
            <a:avLst/>
          </a:prstGeom>
          <a:noFill/>
          <a:ln/>
        </p:spPr>
        <p:txBody>
          <a:bodyPr wrap="none" rtlCol="0" anchor="t"/>
          <a:lstStyle/>
          <a:p>
            <a:pPr marL="0" indent="0" algn="ctr">
              <a:lnSpc>
                <a:spcPts val="5468"/>
              </a:lnSpc>
              <a:buNone/>
            </a:pPr>
            <a:r>
              <a:rPr lang="en-US" sz="36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Veri Analizi ve Büyük Veri Yönetimi</a:t>
            </a:r>
            <a:endParaRPr lang="en-US" sz="3600"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037993" y="1948934"/>
            <a:ext cx="3518059" cy="888682"/>
          </a:xfrm>
          <a:prstGeom prst="rect">
            <a:avLst/>
          </a:prstGeom>
        </p:spPr>
      </p:pic>
      <p:sp>
        <p:nvSpPr>
          <p:cNvPr id="6" name="Text 3"/>
          <p:cNvSpPr/>
          <p:nvPr/>
        </p:nvSpPr>
        <p:spPr>
          <a:xfrm>
            <a:off x="2260163" y="3170873"/>
            <a:ext cx="3073718" cy="694373"/>
          </a:xfrm>
          <a:prstGeom prst="rect">
            <a:avLst/>
          </a:prstGeom>
          <a:noFill/>
          <a:ln/>
        </p:spPr>
        <p:txBody>
          <a:bodyPr wrap="square" rtlCol="0" anchor="t"/>
          <a:lstStyle/>
          <a:p>
            <a:pPr marL="0" indent="0" algn="l">
              <a:lnSpc>
                <a:spcPts val="2734"/>
              </a:lnSpc>
              <a:buNone/>
            </a:pPr>
            <a:r>
              <a:rPr lang="en-US" sz="2187" b="1" dirty="0">
                <a:solidFill>
                  <a:srgbClr val="2C3249"/>
                </a:solidFill>
                <a:effectLst>
                  <a:outerShdw blurRad="38100" dist="38100" dir="2700000" algn="tl">
                    <a:srgbClr val="000000">
                      <a:alpha val="43137"/>
                    </a:srgbClr>
                  </a:outerShdw>
                </a:effectLst>
                <a:latin typeface="Kanit" pitchFamily="34" charset="0"/>
                <a:ea typeface="Kanit" pitchFamily="34" charset="-122"/>
                <a:cs typeface="Kanit" pitchFamily="34" charset="-120"/>
              </a:rPr>
              <a:t>Veri Toplama ve Ön İşleme</a:t>
            </a:r>
            <a:endParaRPr lang="en-US" sz="2187" b="1" dirty="0">
              <a:effectLst>
                <a:outerShdw blurRad="38100" dist="38100" dir="2700000" algn="tl">
                  <a:srgbClr val="000000">
                    <a:alpha val="43137"/>
                  </a:srgbClr>
                </a:outerShdw>
              </a:effectLst>
            </a:endParaRPr>
          </a:p>
        </p:txBody>
      </p:sp>
      <p:sp>
        <p:nvSpPr>
          <p:cNvPr id="7" name="Text 4"/>
          <p:cNvSpPr/>
          <p:nvPr/>
        </p:nvSpPr>
        <p:spPr>
          <a:xfrm>
            <a:off x="2260163" y="3998476"/>
            <a:ext cx="3073718" cy="3198614"/>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Veri analizi sürecinin ilk adımı, verilerin toplanması ve ön işlemeden geçirilmesidir. Sayısal analiz yöntemleri, öğrencilere bu süreçte kullanılan teknikleri öğretir, böylece büyük veri setlerini işlemeye hazır hale getirebilirler.</a:t>
            </a:r>
            <a:endParaRPr lang="en-US" sz="1750" dirty="0"/>
          </a:p>
        </p:txBody>
      </p:sp>
      <p:pic>
        <p:nvPicPr>
          <p:cNvPr id="8" name="Image 1" descr="preencoded.png"/>
          <p:cNvPicPr>
            <a:picLocks noChangeAspect="1"/>
          </p:cNvPicPr>
          <p:nvPr/>
        </p:nvPicPr>
        <p:blipFill>
          <a:blip r:embed="rId4"/>
          <a:stretch>
            <a:fillRect/>
          </a:stretch>
        </p:blipFill>
        <p:spPr>
          <a:xfrm>
            <a:off x="5556052" y="1948934"/>
            <a:ext cx="3518178" cy="888682"/>
          </a:xfrm>
          <a:prstGeom prst="rect">
            <a:avLst/>
          </a:prstGeom>
        </p:spPr>
      </p:pic>
      <p:sp>
        <p:nvSpPr>
          <p:cNvPr id="9" name="Text 5"/>
          <p:cNvSpPr/>
          <p:nvPr/>
        </p:nvSpPr>
        <p:spPr>
          <a:xfrm>
            <a:off x="5778222" y="3170873"/>
            <a:ext cx="2777490" cy="347186"/>
          </a:xfrm>
          <a:prstGeom prst="rect">
            <a:avLst/>
          </a:prstGeom>
          <a:noFill/>
          <a:ln/>
        </p:spPr>
        <p:txBody>
          <a:bodyPr wrap="none" rtlCol="0" anchor="t"/>
          <a:lstStyle/>
          <a:p>
            <a:pPr marL="0" indent="0" algn="l">
              <a:lnSpc>
                <a:spcPts val="2734"/>
              </a:lnSpc>
              <a:buNone/>
            </a:pPr>
            <a:r>
              <a:rPr lang="en-US" sz="2187" b="1" dirty="0">
                <a:solidFill>
                  <a:srgbClr val="2C3249"/>
                </a:solidFill>
                <a:effectLst>
                  <a:outerShdw blurRad="38100" dist="38100" dir="2700000" algn="tl">
                    <a:srgbClr val="000000">
                      <a:alpha val="43137"/>
                    </a:srgbClr>
                  </a:outerShdw>
                </a:effectLst>
                <a:latin typeface="Kanit" pitchFamily="34" charset="0"/>
                <a:ea typeface="Kanit" pitchFamily="34" charset="-122"/>
                <a:cs typeface="Kanit" pitchFamily="34" charset="-120"/>
              </a:rPr>
              <a:t>Veri Analizi Teknikleri</a:t>
            </a:r>
            <a:endParaRPr lang="en-US" sz="2187" b="1" dirty="0">
              <a:effectLst>
                <a:outerShdw blurRad="38100" dist="38100" dir="2700000" algn="tl">
                  <a:srgbClr val="000000">
                    <a:alpha val="43137"/>
                  </a:srgbClr>
                </a:outerShdw>
              </a:effectLst>
            </a:endParaRPr>
          </a:p>
        </p:txBody>
      </p:sp>
      <p:sp>
        <p:nvSpPr>
          <p:cNvPr id="10" name="Text 6"/>
          <p:cNvSpPr/>
          <p:nvPr/>
        </p:nvSpPr>
        <p:spPr>
          <a:xfrm>
            <a:off x="5778222" y="3651290"/>
            <a:ext cx="3073837" cy="3198614"/>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Büyük veri setlerinin analizinde çeşitli teknikler kullanılır. Sayısal analiz yöntemleri, öğrencilere bu tekniklerin teorik ve matematiksel temellerini öğretir, böylece verileri doğru şekilde analiz edebilirler.</a:t>
            </a:r>
            <a:endParaRPr lang="en-US" sz="1750" dirty="0"/>
          </a:p>
        </p:txBody>
      </p:sp>
      <p:pic>
        <p:nvPicPr>
          <p:cNvPr id="11" name="Image 2" descr="preencoded.png"/>
          <p:cNvPicPr>
            <a:picLocks noChangeAspect="1"/>
          </p:cNvPicPr>
          <p:nvPr/>
        </p:nvPicPr>
        <p:blipFill>
          <a:blip r:embed="rId5"/>
          <a:stretch>
            <a:fillRect/>
          </a:stretch>
        </p:blipFill>
        <p:spPr>
          <a:xfrm>
            <a:off x="9074229" y="1948934"/>
            <a:ext cx="3518178" cy="888682"/>
          </a:xfrm>
          <a:prstGeom prst="rect">
            <a:avLst/>
          </a:prstGeom>
        </p:spPr>
      </p:pic>
      <p:sp>
        <p:nvSpPr>
          <p:cNvPr id="12" name="Text 7"/>
          <p:cNvSpPr/>
          <p:nvPr/>
        </p:nvSpPr>
        <p:spPr>
          <a:xfrm>
            <a:off x="9296400" y="3170873"/>
            <a:ext cx="3073837" cy="1041559"/>
          </a:xfrm>
          <a:prstGeom prst="rect">
            <a:avLst/>
          </a:prstGeom>
          <a:noFill/>
          <a:ln/>
        </p:spPr>
        <p:txBody>
          <a:bodyPr wrap="square" rtlCol="0" anchor="t"/>
          <a:lstStyle/>
          <a:p>
            <a:pPr marL="0" indent="0" algn="l">
              <a:lnSpc>
                <a:spcPts val="2734"/>
              </a:lnSpc>
              <a:buNone/>
            </a:pPr>
            <a:r>
              <a:rPr lang="en-US" sz="2187" b="1" dirty="0">
                <a:solidFill>
                  <a:srgbClr val="2C3249"/>
                </a:solidFill>
                <a:effectLst>
                  <a:outerShdw blurRad="38100" dist="38100" dir="2700000" algn="tl">
                    <a:srgbClr val="000000">
                      <a:alpha val="43137"/>
                    </a:srgbClr>
                  </a:outerShdw>
                </a:effectLst>
                <a:latin typeface="Kanit" pitchFamily="34" charset="0"/>
                <a:ea typeface="Kanit" pitchFamily="34" charset="-122"/>
                <a:cs typeface="Kanit" pitchFamily="34" charset="-120"/>
              </a:rPr>
              <a:t>Sonuçların Yorumlanması ve Sunumu</a:t>
            </a:r>
            <a:endParaRPr lang="en-US" sz="2187" b="1" dirty="0">
              <a:effectLst>
                <a:outerShdw blurRad="38100" dist="38100" dir="2700000" algn="tl">
                  <a:srgbClr val="000000">
                    <a:alpha val="43137"/>
                  </a:srgbClr>
                </a:outerShdw>
              </a:effectLst>
            </a:endParaRPr>
          </a:p>
        </p:txBody>
      </p:sp>
      <p:sp>
        <p:nvSpPr>
          <p:cNvPr id="13" name="Text 8"/>
          <p:cNvSpPr/>
          <p:nvPr/>
        </p:nvSpPr>
        <p:spPr>
          <a:xfrm>
            <a:off x="9296400" y="4345662"/>
            <a:ext cx="3073837" cy="2843213"/>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Veri analizinin son adımı, elde edilen sonuçların yorumlanması ve sunumudur. Sayısal analiz yöntemleri, öğrencilere bu sonuçları doğru şekilde yorumlama ve sunma becerisi kazandırır.</a:t>
            </a:r>
            <a:endParaRPr lang="en-US" sz="1750" dirty="0"/>
          </a:p>
        </p:txBody>
      </p:sp>
      <p:sp>
        <p:nvSpPr>
          <p:cNvPr id="14" name="Text 6">
            <a:extLst>
              <a:ext uri="{FF2B5EF4-FFF2-40B4-BE49-F238E27FC236}">
                <a16:creationId xmlns:a16="http://schemas.microsoft.com/office/drawing/2014/main" id="{B7E6901A-3099-45E2-AB98-B42FBD49D3A7}"/>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sp>
        <p:nvSpPr>
          <p:cNvPr id="4" name="Text 2"/>
          <p:cNvSpPr/>
          <p:nvPr/>
        </p:nvSpPr>
        <p:spPr>
          <a:xfrm>
            <a:off x="2037993" y="851892"/>
            <a:ext cx="10554414" cy="1388745"/>
          </a:xfrm>
          <a:prstGeom prst="rect">
            <a:avLst/>
          </a:prstGeom>
          <a:noFill/>
          <a:ln/>
        </p:spPr>
        <p:txBody>
          <a:bodyPr wrap="square" rtlCol="0" anchor="t"/>
          <a:lstStyle/>
          <a:p>
            <a:pPr marL="0" indent="0" algn="ctr">
              <a:lnSpc>
                <a:spcPts val="5468"/>
              </a:lnSpc>
              <a:buNone/>
            </a:pPr>
            <a:r>
              <a:rPr lang="en-US" sz="40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Optimizasyon ve Algoritmaların Geliştirilmesi</a:t>
            </a:r>
            <a:endParaRPr lang="en-US" sz="4000"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037993" y="2684978"/>
            <a:ext cx="444341" cy="444341"/>
          </a:xfrm>
          <a:prstGeom prst="rect">
            <a:avLst/>
          </a:prstGeom>
        </p:spPr>
      </p:pic>
      <p:sp>
        <p:nvSpPr>
          <p:cNvPr id="6" name="Text 3"/>
          <p:cNvSpPr/>
          <p:nvPr/>
        </p:nvSpPr>
        <p:spPr>
          <a:xfrm>
            <a:off x="2037993" y="3351490"/>
            <a:ext cx="3295888" cy="694373"/>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Performans Optimizasyonu</a:t>
            </a:r>
            <a:endParaRPr lang="en-US" sz="2187" dirty="0"/>
          </a:p>
        </p:txBody>
      </p:sp>
      <p:sp>
        <p:nvSpPr>
          <p:cNvPr id="7" name="Text 4"/>
          <p:cNvSpPr/>
          <p:nvPr/>
        </p:nvSpPr>
        <p:spPr>
          <a:xfrm>
            <a:off x="2037993" y="4179094"/>
            <a:ext cx="3295888" cy="2843213"/>
          </a:xfrm>
          <a:prstGeom prst="rect">
            <a:avLst/>
          </a:prstGeom>
          <a:noFill/>
          <a:ln/>
        </p:spPr>
        <p:txBody>
          <a:bodyPr wrap="square" rtlCol="0" anchor="t"/>
          <a:lstStyle/>
          <a:p>
            <a:pPr marL="0" indent="0" algn="l">
              <a:lnSpc>
                <a:spcPts val="2799"/>
              </a:lnSpc>
              <a:buNone/>
            </a:pPr>
            <a:r>
              <a:rPr lang="en-US" sz="1750" dirty="0">
                <a:solidFill>
                  <a:srgbClr val="2C3249"/>
                </a:solidFill>
                <a:ea typeface="Martel Sans" pitchFamily="34" charset="-122"/>
                <a:cs typeface="Martel Sans" pitchFamily="34" charset="-120"/>
              </a:rPr>
              <a:t>Bilişim ve bilgisayar mühendisliği alanlarında, algoritmaların ve sistemlerin performansı büyük önem taşır. Sayısal analiz yöntemleri, öğrencilere bu optimizasyonu gerçekleştirmek için gerekli matematiksel araçları sunar.</a:t>
            </a:r>
            <a:endParaRPr lang="en-US" sz="1750" dirty="0"/>
          </a:p>
        </p:txBody>
      </p:sp>
      <p:pic>
        <p:nvPicPr>
          <p:cNvPr id="8" name="Image 1" descr="preencoded.png"/>
          <p:cNvPicPr>
            <a:picLocks noChangeAspect="1"/>
          </p:cNvPicPr>
          <p:nvPr/>
        </p:nvPicPr>
        <p:blipFill>
          <a:blip r:embed="rId4"/>
          <a:stretch>
            <a:fillRect/>
          </a:stretch>
        </p:blipFill>
        <p:spPr>
          <a:xfrm>
            <a:off x="5667137" y="2684978"/>
            <a:ext cx="444341" cy="444341"/>
          </a:xfrm>
          <a:prstGeom prst="rect">
            <a:avLst/>
          </a:prstGeom>
        </p:spPr>
      </p:pic>
      <p:sp>
        <p:nvSpPr>
          <p:cNvPr id="9" name="Text 5"/>
          <p:cNvSpPr/>
          <p:nvPr/>
        </p:nvSpPr>
        <p:spPr>
          <a:xfrm>
            <a:off x="5667137" y="3351490"/>
            <a:ext cx="3296007" cy="763310"/>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Kombinatorik Optimizasyon</a:t>
            </a:r>
            <a:endParaRPr lang="en-US" sz="2187" dirty="0"/>
          </a:p>
        </p:txBody>
      </p:sp>
      <p:sp>
        <p:nvSpPr>
          <p:cNvPr id="10" name="Text 6"/>
          <p:cNvSpPr/>
          <p:nvPr/>
        </p:nvSpPr>
        <p:spPr>
          <a:xfrm>
            <a:off x="5667137" y="4179094"/>
            <a:ext cx="3296007" cy="2487811"/>
          </a:xfrm>
          <a:prstGeom prst="rect">
            <a:avLst/>
          </a:prstGeom>
          <a:noFill/>
          <a:ln/>
        </p:spPr>
        <p:txBody>
          <a:bodyPr wrap="square" rtlCol="0" anchor="t"/>
          <a:lstStyle/>
          <a:p>
            <a:pPr>
              <a:lnSpc>
                <a:spcPts val="2799"/>
              </a:lnSpc>
            </a:pPr>
            <a:r>
              <a:rPr lang="en-US" sz="1750" dirty="0">
                <a:solidFill>
                  <a:srgbClr val="2C3249"/>
                </a:solidFill>
                <a:ea typeface="Martel Sans" pitchFamily="34" charset="-122"/>
              </a:rPr>
              <a:t>Birçok mühendislik problemi, kombinatorik optimizasyon problemleridir. Sayısal analiz yöntemleri, öğrencilere bu problemleri çözmek için gerekli teknikleri öğretir, böylece daha verimli çözümler </a:t>
            </a:r>
            <a:r>
              <a:rPr lang="en-US" sz="1750" dirty="0" err="1">
                <a:solidFill>
                  <a:srgbClr val="2C3249"/>
                </a:solidFill>
                <a:ea typeface="Martel Sans" pitchFamily="34" charset="-122"/>
              </a:rPr>
              <a:t>bulabilirler</a:t>
            </a:r>
            <a:r>
              <a:rPr lang="en-US" sz="1750" dirty="0">
                <a:solidFill>
                  <a:srgbClr val="2C3249"/>
                </a:solidFill>
                <a:ea typeface="Martel Sans" pitchFamily="34" charset="-122"/>
              </a:rPr>
              <a:t>.</a:t>
            </a:r>
          </a:p>
        </p:txBody>
      </p:sp>
      <p:pic>
        <p:nvPicPr>
          <p:cNvPr id="11" name="Image 2" descr="preencoded.png"/>
          <p:cNvPicPr>
            <a:picLocks noChangeAspect="1"/>
          </p:cNvPicPr>
          <p:nvPr/>
        </p:nvPicPr>
        <p:blipFill>
          <a:blip r:embed="rId5"/>
          <a:stretch>
            <a:fillRect/>
          </a:stretch>
        </p:blipFill>
        <p:spPr>
          <a:xfrm>
            <a:off x="9296400" y="2684978"/>
            <a:ext cx="444341" cy="444341"/>
          </a:xfrm>
          <a:prstGeom prst="rect">
            <a:avLst/>
          </a:prstGeom>
        </p:spPr>
      </p:pic>
      <p:sp>
        <p:nvSpPr>
          <p:cNvPr id="12" name="Text 7"/>
          <p:cNvSpPr/>
          <p:nvPr/>
        </p:nvSpPr>
        <p:spPr>
          <a:xfrm>
            <a:off x="9296400" y="3351490"/>
            <a:ext cx="3296007" cy="694373"/>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Algoritma Tasarımı ve Analizi</a:t>
            </a:r>
            <a:endParaRPr lang="en-US" sz="2187" dirty="0"/>
          </a:p>
        </p:txBody>
      </p:sp>
      <p:sp>
        <p:nvSpPr>
          <p:cNvPr id="13" name="Text 8"/>
          <p:cNvSpPr/>
          <p:nvPr/>
        </p:nvSpPr>
        <p:spPr>
          <a:xfrm>
            <a:off x="9296400" y="4179094"/>
            <a:ext cx="3296007" cy="3198614"/>
          </a:xfrm>
          <a:prstGeom prst="rect">
            <a:avLst/>
          </a:prstGeom>
          <a:noFill/>
          <a:ln/>
        </p:spPr>
        <p:txBody>
          <a:bodyPr wrap="square" rtlCol="0" anchor="t"/>
          <a:lstStyle/>
          <a:p>
            <a:pPr marL="0" indent="0" algn="l">
              <a:lnSpc>
                <a:spcPts val="2799"/>
              </a:lnSpc>
              <a:buNone/>
            </a:pPr>
            <a:r>
              <a:rPr lang="en-US" sz="1750" dirty="0" err="1">
                <a:solidFill>
                  <a:srgbClr val="2C3249"/>
                </a:solidFill>
                <a:ea typeface="Martel Sans" pitchFamily="34" charset="-122"/>
                <a:cs typeface="Martel Sans" pitchFamily="34" charset="-120"/>
              </a:rPr>
              <a:t>Etkin</a:t>
            </a:r>
            <a:r>
              <a:rPr lang="en-US" sz="1750" dirty="0">
                <a:solidFill>
                  <a:srgbClr val="2C3249"/>
                </a:solidFill>
                <a:ea typeface="Martel Sans" pitchFamily="34" charset="-122"/>
                <a:cs typeface="Martel Sans" pitchFamily="34" charset="-120"/>
              </a:rPr>
              <a:t> </a:t>
            </a:r>
            <a:r>
              <a:rPr lang="en-US" sz="1750" dirty="0">
                <a:solidFill>
                  <a:srgbClr val="2C3249"/>
                </a:solidFill>
                <a:ea typeface="Martel Sans" pitchFamily="34" charset="-122"/>
              </a:rPr>
              <a:t>algoritmaların</a:t>
            </a:r>
            <a:r>
              <a:rPr lang="en-US" sz="1750" dirty="0">
                <a:solidFill>
                  <a:srgbClr val="2C3249"/>
                </a:solidFill>
                <a:ea typeface="Martel Sans" pitchFamily="34" charset="-122"/>
                <a:cs typeface="Martel Sans" pitchFamily="34" charset="-120"/>
              </a:rPr>
              <a:t> tasarlanması ve analizi, bilişim ve bilgisayar mühendisliğinin temel bileşenlerindendir. Sayısal analiz yöntemleri, öğrencilere algoritmaların matematiksel temelleri ve analiz yöntemleri hakkında bilgi verir.</a:t>
            </a:r>
            <a:endParaRPr lang="en-US" sz="1750" dirty="0"/>
          </a:p>
        </p:txBody>
      </p:sp>
      <p:sp>
        <p:nvSpPr>
          <p:cNvPr id="14" name="Text 6">
            <a:extLst>
              <a:ext uri="{FF2B5EF4-FFF2-40B4-BE49-F238E27FC236}">
                <a16:creationId xmlns:a16="http://schemas.microsoft.com/office/drawing/2014/main" id="{51E94C7E-FA75-4F2F-BA47-21C30AF4E119}"/>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142286" y="1078825"/>
            <a:ext cx="8688110" cy="1143238"/>
          </a:xfrm>
          <a:prstGeom prst="rect">
            <a:avLst/>
          </a:prstGeom>
          <a:noFill/>
          <a:ln/>
        </p:spPr>
        <p:txBody>
          <a:bodyPr wrap="square" rtlCol="0" anchor="t"/>
          <a:lstStyle/>
          <a:p>
            <a:pPr marL="0" indent="0" algn="ctr">
              <a:lnSpc>
                <a:spcPts val="4501"/>
              </a:lnSpc>
              <a:buNone/>
            </a:pPr>
            <a:r>
              <a:rPr lang="en-US" sz="3601" dirty="0">
                <a:solidFill>
                  <a:srgbClr val="272D45"/>
                </a:solidFill>
                <a:latin typeface="Kanit" pitchFamily="34" charset="0"/>
                <a:ea typeface="Kanit" pitchFamily="34" charset="-122"/>
                <a:cs typeface="Kanit" pitchFamily="34" charset="-120"/>
              </a:rPr>
              <a:t>Mühendislik Uygulamalarının Matematiksel Temellerinin Anlaşılması</a:t>
            </a:r>
            <a:endParaRPr lang="en-US" sz="3601" dirty="0"/>
          </a:p>
        </p:txBody>
      </p:sp>
      <p:sp>
        <p:nvSpPr>
          <p:cNvPr id="6" name="Shape 3"/>
          <p:cNvSpPr/>
          <p:nvPr/>
        </p:nvSpPr>
        <p:spPr>
          <a:xfrm>
            <a:off x="1142286" y="2496383"/>
            <a:ext cx="4252674" cy="2817376"/>
          </a:xfrm>
          <a:prstGeom prst="roundRect">
            <a:avLst>
              <a:gd name="adj" fmla="val 2921"/>
            </a:avLst>
          </a:prstGeom>
          <a:solidFill>
            <a:srgbClr val="DFECE9"/>
          </a:solidFill>
          <a:ln w="7620">
            <a:solidFill>
              <a:srgbClr val="C5D2CF"/>
            </a:solidFill>
            <a:prstDash val="solid"/>
          </a:ln>
        </p:spPr>
        <p:txBody>
          <a:bodyPr/>
          <a:lstStyle/>
          <a:p>
            <a:endParaRPr lang="tr-TR"/>
          </a:p>
        </p:txBody>
      </p:sp>
      <p:sp>
        <p:nvSpPr>
          <p:cNvPr id="7" name="Text 4"/>
          <p:cNvSpPr/>
          <p:nvPr/>
        </p:nvSpPr>
        <p:spPr>
          <a:xfrm>
            <a:off x="1332786" y="2686883"/>
            <a:ext cx="3871674" cy="571500"/>
          </a:xfrm>
          <a:prstGeom prst="rect">
            <a:avLst/>
          </a:prstGeom>
          <a:noFill/>
          <a:ln/>
        </p:spPr>
        <p:txBody>
          <a:bodyPr wrap="square" rtlCol="0" anchor="t"/>
          <a:lstStyle/>
          <a:p>
            <a:pPr marL="0" indent="0">
              <a:lnSpc>
                <a:spcPts val="2250"/>
              </a:lnSpc>
              <a:buNone/>
            </a:pPr>
            <a:r>
              <a:rPr lang="en-US" sz="1800" dirty="0">
                <a:solidFill>
                  <a:srgbClr val="2C3249"/>
                </a:solidFill>
                <a:latin typeface="Kanit" pitchFamily="34" charset="0"/>
                <a:ea typeface="Kanit" pitchFamily="34" charset="-122"/>
                <a:cs typeface="Kanit" pitchFamily="34" charset="-120"/>
              </a:rPr>
              <a:t>Mühendislik Problemlerinin Matematiksel Formülasyonu</a:t>
            </a:r>
            <a:endParaRPr lang="en-US" sz="1800" dirty="0"/>
          </a:p>
        </p:txBody>
      </p:sp>
      <p:sp>
        <p:nvSpPr>
          <p:cNvPr id="8" name="Text 5"/>
          <p:cNvSpPr/>
          <p:nvPr/>
        </p:nvSpPr>
        <p:spPr>
          <a:xfrm>
            <a:off x="1332786" y="3368040"/>
            <a:ext cx="3871674" cy="1755219"/>
          </a:xfrm>
          <a:prstGeom prst="rect">
            <a:avLst/>
          </a:prstGeom>
          <a:noFill/>
          <a:ln/>
        </p:spPr>
        <p:txBody>
          <a:bodyPr wrap="square" rtlCol="0" anchor="t"/>
          <a:lstStyle/>
          <a:p>
            <a:pPr marL="0" indent="0">
              <a:lnSpc>
                <a:spcPts val="2304"/>
              </a:lnSpc>
              <a:buNone/>
            </a:pPr>
            <a:r>
              <a:rPr lang="en-US" sz="1440" dirty="0">
                <a:solidFill>
                  <a:srgbClr val="2C3249"/>
                </a:solidFill>
                <a:ea typeface="Martel Sans" pitchFamily="34" charset="-122"/>
                <a:cs typeface="Martel Sans" pitchFamily="34" charset="-120"/>
              </a:rPr>
              <a:t>Mühendislik problemlerinin çözümü için öncelikle bu problemlerin matematiksel olarak formüle edilmesi gerekir. Sayısal analiz yöntemleri, öğrencilere bu formülasyonu gerçekleştirmek için gerekli matematiksel araçları ve teknikleri öğretir.</a:t>
            </a:r>
            <a:endParaRPr lang="en-US" sz="1440" dirty="0"/>
          </a:p>
        </p:txBody>
      </p:sp>
      <p:sp>
        <p:nvSpPr>
          <p:cNvPr id="9" name="Shape 6"/>
          <p:cNvSpPr/>
          <p:nvPr/>
        </p:nvSpPr>
        <p:spPr>
          <a:xfrm>
            <a:off x="5577840" y="2496383"/>
            <a:ext cx="4252674" cy="2817376"/>
          </a:xfrm>
          <a:prstGeom prst="roundRect">
            <a:avLst>
              <a:gd name="adj" fmla="val 2921"/>
            </a:avLst>
          </a:prstGeom>
          <a:solidFill>
            <a:srgbClr val="DFECE9"/>
          </a:solidFill>
          <a:ln w="7620">
            <a:solidFill>
              <a:srgbClr val="C5D2CF"/>
            </a:solidFill>
            <a:prstDash val="solid"/>
          </a:ln>
        </p:spPr>
        <p:txBody>
          <a:bodyPr/>
          <a:lstStyle/>
          <a:p>
            <a:endParaRPr lang="tr-TR"/>
          </a:p>
        </p:txBody>
      </p:sp>
      <p:sp>
        <p:nvSpPr>
          <p:cNvPr id="10" name="Text 7"/>
          <p:cNvSpPr/>
          <p:nvPr/>
        </p:nvSpPr>
        <p:spPr>
          <a:xfrm>
            <a:off x="5768340" y="2686883"/>
            <a:ext cx="3337798" cy="285750"/>
          </a:xfrm>
          <a:prstGeom prst="rect">
            <a:avLst/>
          </a:prstGeom>
          <a:noFill/>
          <a:ln/>
        </p:spPr>
        <p:txBody>
          <a:bodyPr wrap="none" rtlCol="0" anchor="t"/>
          <a:lstStyle/>
          <a:p>
            <a:pPr marL="0" indent="0">
              <a:lnSpc>
                <a:spcPts val="2250"/>
              </a:lnSpc>
              <a:buNone/>
            </a:pPr>
            <a:r>
              <a:rPr lang="en-US" sz="1800" dirty="0">
                <a:solidFill>
                  <a:srgbClr val="2C3249"/>
                </a:solidFill>
                <a:latin typeface="Kanit" pitchFamily="34" charset="0"/>
                <a:ea typeface="Kanit" pitchFamily="34" charset="-122"/>
                <a:cs typeface="Kanit" pitchFamily="34" charset="-120"/>
              </a:rPr>
              <a:t>Matematiksel Modellerin Çözümü</a:t>
            </a:r>
            <a:endParaRPr lang="en-US" sz="1800" dirty="0"/>
          </a:p>
        </p:txBody>
      </p:sp>
      <p:sp>
        <p:nvSpPr>
          <p:cNvPr id="11" name="Text 8"/>
          <p:cNvSpPr/>
          <p:nvPr/>
        </p:nvSpPr>
        <p:spPr>
          <a:xfrm>
            <a:off x="5768340" y="3082290"/>
            <a:ext cx="3871674" cy="1755219"/>
          </a:xfrm>
          <a:prstGeom prst="rect">
            <a:avLst/>
          </a:prstGeom>
          <a:noFill/>
          <a:ln/>
        </p:spPr>
        <p:txBody>
          <a:bodyPr wrap="square" rtlCol="0" anchor="t"/>
          <a:lstStyle/>
          <a:p>
            <a:pPr marL="0" indent="0">
              <a:lnSpc>
                <a:spcPts val="2304"/>
              </a:lnSpc>
              <a:buNone/>
            </a:pPr>
            <a:r>
              <a:rPr lang="en-US" sz="1440" dirty="0">
                <a:solidFill>
                  <a:srgbClr val="2C3249"/>
                </a:solidFill>
                <a:ea typeface="Martel Sans" pitchFamily="34" charset="-122"/>
                <a:cs typeface="Martel Sans" pitchFamily="34" charset="-120"/>
              </a:rPr>
              <a:t>Mühendislik problemlerinin matematiksel formülasyonundan sonra, elde edilen modellerin çözülmesi gerekir. Sayısal analiz yöntemleri, öğrencilere bu çözümleri gerçekleştirmek için gerekli sayısal yöntemleri ve teknikleri öğretir.</a:t>
            </a:r>
            <a:endParaRPr lang="en-US" sz="1440" dirty="0"/>
          </a:p>
        </p:txBody>
      </p:sp>
      <p:sp>
        <p:nvSpPr>
          <p:cNvPr id="12" name="Shape 9"/>
          <p:cNvSpPr/>
          <p:nvPr/>
        </p:nvSpPr>
        <p:spPr>
          <a:xfrm>
            <a:off x="1142286" y="5496639"/>
            <a:ext cx="8688110" cy="1654016"/>
          </a:xfrm>
          <a:prstGeom prst="roundRect">
            <a:avLst>
              <a:gd name="adj" fmla="val 4976"/>
            </a:avLst>
          </a:prstGeom>
          <a:solidFill>
            <a:srgbClr val="DFECE9"/>
          </a:solidFill>
          <a:ln w="7620">
            <a:solidFill>
              <a:srgbClr val="C5D2CF"/>
            </a:solidFill>
            <a:prstDash val="solid"/>
          </a:ln>
        </p:spPr>
        <p:txBody>
          <a:bodyPr/>
          <a:lstStyle/>
          <a:p>
            <a:endParaRPr lang="tr-TR"/>
          </a:p>
        </p:txBody>
      </p:sp>
      <p:sp>
        <p:nvSpPr>
          <p:cNvPr id="13" name="Text 10"/>
          <p:cNvSpPr/>
          <p:nvPr/>
        </p:nvSpPr>
        <p:spPr>
          <a:xfrm>
            <a:off x="1332786" y="5687139"/>
            <a:ext cx="4248626" cy="285750"/>
          </a:xfrm>
          <a:prstGeom prst="rect">
            <a:avLst/>
          </a:prstGeom>
          <a:noFill/>
          <a:ln/>
        </p:spPr>
        <p:txBody>
          <a:bodyPr wrap="none" rtlCol="0" anchor="t"/>
          <a:lstStyle/>
          <a:p>
            <a:pPr marL="0" indent="0">
              <a:lnSpc>
                <a:spcPts val="2250"/>
              </a:lnSpc>
              <a:buNone/>
            </a:pPr>
            <a:r>
              <a:rPr lang="en-US" sz="1800" dirty="0">
                <a:solidFill>
                  <a:srgbClr val="2C3249"/>
                </a:solidFill>
                <a:latin typeface="Kanit" pitchFamily="34" charset="0"/>
                <a:ea typeface="Kanit" pitchFamily="34" charset="-122"/>
                <a:cs typeface="Kanit" pitchFamily="34" charset="-120"/>
              </a:rPr>
              <a:t>Sonuçların Yorumlanması ve Uygulanması</a:t>
            </a:r>
            <a:endParaRPr lang="en-US" sz="1800" dirty="0"/>
          </a:p>
        </p:txBody>
      </p:sp>
      <p:sp>
        <p:nvSpPr>
          <p:cNvPr id="14" name="Text 11"/>
          <p:cNvSpPr/>
          <p:nvPr/>
        </p:nvSpPr>
        <p:spPr>
          <a:xfrm>
            <a:off x="1332786" y="6082546"/>
            <a:ext cx="8307110" cy="877610"/>
          </a:xfrm>
          <a:prstGeom prst="rect">
            <a:avLst/>
          </a:prstGeom>
          <a:noFill/>
          <a:ln/>
        </p:spPr>
        <p:txBody>
          <a:bodyPr wrap="square" rtlCol="0" anchor="t"/>
          <a:lstStyle/>
          <a:p>
            <a:pPr marL="0" indent="0">
              <a:lnSpc>
                <a:spcPts val="2304"/>
              </a:lnSpc>
              <a:buNone/>
            </a:pPr>
            <a:r>
              <a:rPr lang="en-US" sz="1440" dirty="0">
                <a:solidFill>
                  <a:srgbClr val="2C3249"/>
                </a:solidFill>
                <a:ea typeface="Martel Sans" pitchFamily="34" charset="-122"/>
                <a:cs typeface="Martel Sans" pitchFamily="34" charset="-120"/>
              </a:rPr>
              <a:t>Matematiksel modellerin çözümünden elde edilen sonuçların, gerçek mühendislik problemlerine uygulanması ve yorumlanması önemlidir. Sayısal analiz yöntemleri, öğrencilere bu süreci anlamalarına yardımcı olur.</a:t>
            </a:r>
            <a:endParaRPr lang="en-US" sz="1440" dirty="0"/>
          </a:p>
        </p:txBody>
      </p:sp>
      <p:sp>
        <p:nvSpPr>
          <p:cNvPr id="15" name="Text 6">
            <a:extLst>
              <a:ext uri="{FF2B5EF4-FFF2-40B4-BE49-F238E27FC236}">
                <a16:creationId xmlns:a16="http://schemas.microsoft.com/office/drawing/2014/main" id="{229566CF-57E0-4A76-997E-2705CF7597D8}"/>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sp>
        <p:nvSpPr>
          <p:cNvPr id="4" name="Text 2"/>
          <p:cNvSpPr/>
          <p:nvPr/>
        </p:nvSpPr>
        <p:spPr>
          <a:xfrm>
            <a:off x="2185273" y="594598"/>
            <a:ext cx="10259854" cy="1349692"/>
          </a:xfrm>
          <a:prstGeom prst="rect">
            <a:avLst/>
          </a:prstGeom>
          <a:noFill/>
          <a:ln/>
        </p:spPr>
        <p:txBody>
          <a:bodyPr wrap="square" rtlCol="0" anchor="t"/>
          <a:lstStyle/>
          <a:p>
            <a:pPr marL="0" indent="0" algn="ctr">
              <a:lnSpc>
                <a:spcPts val="5315"/>
              </a:lnSpc>
              <a:buNone/>
            </a:pPr>
            <a:r>
              <a:rPr lang="en-US" sz="40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Sayısal Analiz Yöntemlerinin </a:t>
            </a:r>
            <a:endParaRPr lang="tr-TR" sz="40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endParaRPr>
          </a:p>
          <a:p>
            <a:pPr marL="0" indent="0" algn="ctr">
              <a:lnSpc>
                <a:spcPts val="5315"/>
              </a:lnSpc>
              <a:buNone/>
            </a:pPr>
            <a:r>
              <a:rPr lang="en-US" sz="4000" dirty="0" err="1">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Akademik</a:t>
            </a:r>
            <a:r>
              <a:rPr lang="en-US" sz="4000"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 Eğitimdeki Önemi</a:t>
            </a:r>
            <a:endParaRPr lang="en-US" sz="4000" dirty="0">
              <a:effectLst>
                <a:outerShdw blurRad="38100" dist="38100" dir="2700000" algn="tl">
                  <a:srgbClr val="000000">
                    <a:alpha val="43137"/>
                  </a:srgbClr>
                </a:outerShdw>
              </a:effectLst>
            </a:endParaRPr>
          </a:p>
        </p:txBody>
      </p:sp>
      <p:sp>
        <p:nvSpPr>
          <p:cNvPr id="5" name="Shape 3"/>
          <p:cNvSpPr/>
          <p:nvPr/>
        </p:nvSpPr>
        <p:spPr>
          <a:xfrm>
            <a:off x="2185273" y="2376249"/>
            <a:ext cx="10259854" cy="5258753"/>
          </a:xfrm>
          <a:prstGeom prst="roundRect">
            <a:avLst>
              <a:gd name="adj" fmla="val 1848"/>
            </a:avLst>
          </a:prstGeom>
          <a:noFill/>
          <a:ln w="7620">
            <a:solidFill>
              <a:srgbClr val="000000">
                <a:alpha val="8000"/>
              </a:srgbClr>
            </a:solidFill>
            <a:prstDash val="solid"/>
          </a:ln>
        </p:spPr>
        <p:txBody>
          <a:bodyPr/>
          <a:lstStyle/>
          <a:p>
            <a:endParaRPr lang="tr-TR"/>
          </a:p>
        </p:txBody>
      </p:sp>
      <p:sp>
        <p:nvSpPr>
          <p:cNvPr id="6" name="Shape 4"/>
          <p:cNvSpPr/>
          <p:nvPr/>
        </p:nvSpPr>
        <p:spPr>
          <a:xfrm>
            <a:off x="2192893" y="2383869"/>
            <a:ext cx="10244614" cy="1310878"/>
          </a:xfrm>
          <a:prstGeom prst="rect">
            <a:avLst/>
          </a:prstGeom>
          <a:solidFill>
            <a:srgbClr val="FFFFFF">
              <a:alpha val="4000"/>
            </a:srgbClr>
          </a:solidFill>
          <a:ln/>
        </p:spPr>
        <p:txBody>
          <a:bodyPr/>
          <a:lstStyle/>
          <a:p>
            <a:endParaRPr lang="tr-TR"/>
          </a:p>
        </p:txBody>
      </p:sp>
      <p:sp>
        <p:nvSpPr>
          <p:cNvPr id="7" name="Text 5"/>
          <p:cNvSpPr/>
          <p:nvPr/>
        </p:nvSpPr>
        <p:spPr>
          <a:xfrm>
            <a:off x="2408873" y="2521029"/>
            <a:ext cx="4686538" cy="345519"/>
          </a:xfrm>
          <a:prstGeom prst="rect">
            <a:avLst/>
          </a:prstGeom>
          <a:noFill/>
          <a:ln/>
        </p:spPr>
        <p:txBody>
          <a:bodyPr wrap="non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Öğrencilerin Gelişimi</a:t>
            </a:r>
            <a:endParaRPr lang="en-US" sz="1701" dirty="0"/>
          </a:p>
        </p:txBody>
      </p:sp>
      <p:sp>
        <p:nvSpPr>
          <p:cNvPr id="8" name="Text 6"/>
          <p:cNvSpPr/>
          <p:nvPr/>
        </p:nvSpPr>
        <p:spPr>
          <a:xfrm>
            <a:off x="7534989" y="2521029"/>
            <a:ext cx="4686538" cy="1036558"/>
          </a:xfrm>
          <a:prstGeom prst="rect">
            <a:avLst/>
          </a:prstGeom>
          <a:noFill/>
          <a:ln/>
        </p:spPr>
        <p:txBody>
          <a:bodyPr wrap="squar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Sayısal analiz yöntemleri, öğrencilerin matematiksel, analitik ve problem çözme becerilerinin gelişmesine katkıda bulunur.</a:t>
            </a:r>
            <a:endParaRPr lang="en-US" sz="1701" dirty="0"/>
          </a:p>
        </p:txBody>
      </p:sp>
      <p:sp>
        <p:nvSpPr>
          <p:cNvPr id="9" name="Shape 7"/>
          <p:cNvSpPr/>
          <p:nvPr/>
        </p:nvSpPr>
        <p:spPr>
          <a:xfrm>
            <a:off x="2192893" y="3694748"/>
            <a:ext cx="10244614" cy="1310878"/>
          </a:xfrm>
          <a:prstGeom prst="rect">
            <a:avLst/>
          </a:prstGeom>
          <a:solidFill>
            <a:srgbClr val="000000">
              <a:alpha val="4000"/>
            </a:srgbClr>
          </a:solidFill>
          <a:ln/>
        </p:spPr>
        <p:txBody>
          <a:bodyPr/>
          <a:lstStyle/>
          <a:p>
            <a:endParaRPr lang="tr-TR"/>
          </a:p>
        </p:txBody>
      </p:sp>
      <p:sp>
        <p:nvSpPr>
          <p:cNvPr id="10" name="Text 8"/>
          <p:cNvSpPr/>
          <p:nvPr/>
        </p:nvSpPr>
        <p:spPr>
          <a:xfrm>
            <a:off x="2408873" y="3831908"/>
            <a:ext cx="4686538" cy="345519"/>
          </a:xfrm>
          <a:prstGeom prst="rect">
            <a:avLst/>
          </a:prstGeom>
          <a:noFill/>
          <a:ln/>
        </p:spPr>
        <p:txBody>
          <a:bodyPr wrap="non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Mühendislik Uygulamaları</a:t>
            </a:r>
            <a:endParaRPr lang="en-US" sz="1701" dirty="0"/>
          </a:p>
        </p:txBody>
      </p:sp>
      <p:sp>
        <p:nvSpPr>
          <p:cNvPr id="11" name="Text 9"/>
          <p:cNvSpPr/>
          <p:nvPr/>
        </p:nvSpPr>
        <p:spPr>
          <a:xfrm>
            <a:off x="7534989" y="3831908"/>
            <a:ext cx="4686538" cy="1036558"/>
          </a:xfrm>
          <a:prstGeom prst="rect">
            <a:avLst/>
          </a:prstGeom>
          <a:noFill/>
          <a:ln/>
        </p:spPr>
        <p:txBody>
          <a:bodyPr wrap="squar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Bu yöntemler, öğrencilere mühendislik problemlerini çözme ve uygulama becerisi kazandırır.</a:t>
            </a:r>
            <a:endParaRPr lang="en-US" sz="1701" dirty="0"/>
          </a:p>
        </p:txBody>
      </p:sp>
      <p:sp>
        <p:nvSpPr>
          <p:cNvPr id="12" name="Shape 10"/>
          <p:cNvSpPr/>
          <p:nvPr/>
        </p:nvSpPr>
        <p:spPr>
          <a:xfrm>
            <a:off x="2192893" y="5005626"/>
            <a:ext cx="10244614" cy="1310878"/>
          </a:xfrm>
          <a:prstGeom prst="rect">
            <a:avLst/>
          </a:prstGeom>
          <a:solidFill>
            <a:srgbClr val="FFFFFF">
              <a:alpha val="4000"/>
            </a:srgbClr>
          </a:solidFill>
          <a:ln/>
        </p:spPr>
        <p:txBody>
          <a:bodyPr/>
          <a:lstStyle/>
          <a:p>
            <a:endParaRPr lang="tr-TR"/>
          </a:p>
        </p:txBody>
      </p:sp>
      <p:sp>
        <p:nvSpPr>
          <p:cNvPr id="13" name="Text 11"/>
          <p:cNvSpPr/>
          <p:nvPr/>
        </p:nvSpPr>
        <p:spPr>
          <a:xfrm>
            <a:off x="2408873" y="5142786"/>
            <a:ext cx="4686538" cy="345519"/>
          </a:xfrm>
          <a:prstGeom prst="rect">
            <a:avLst/>
          </a:prstGeom>
          <a:noFill/>
          <a:ln/>
        </p:spPr>
        <p:txBody>
          <a:bodyPr wrap="non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Araştırma ve Geliştirme</a:t>
            </a:r>
            <a:endParaRPr lang="en-US" sz="1701" dirty="0"/>
          </a:p>
        </p:txBody>
      </p:sp>
      <p:sp>
        <p:nvSpPr>
          <p:cNvPr id="14" name="Text 12"/>
          <p:cNvSpPr/>
          <p:nvPr/>
        </p:nvSpPr>
        <p:spPr>
          <a:xfrm>
            <a:off x="7534989" y="5142786"/>
            <a:ext cx="4686538" cy="1036558"/>
          </a:xfrm>
          <a:prstGeom prst="rect">
            <a:avLst/>
          </a:prstGeom>
          <a:noFill/>
          <a:ln/>
        </p:spPr>
        <p:txBody>
          <a:bodyPr wrap="squar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Sayısal analiz yöntemleri, öğrencilerin araştırma ve geliştirme faaliyetlerinde kullanabilecekleri temel araçları sağlar.</a:t>
            </a:r>
            <a:endParaRPr lang="en-US" sz="1701" dirty="0"/>
          </a:p>
        </p:txBody>
      </p:sp>
      <p:sp>
        <p:nvSpPr>
          <p:cNvPr id="15" name="Shape 13"/>
          <p:cNvSpPr/>
          <p:nvPr/>
        </p:nvSpPr>
        <p:spPr>
          <a:xfrm>
            <a:off x="2192893" y="6316504"/>
            <a:ext cx="10244614" cy="1310878"/>
          </a:xfrm>
          <a:prstGeom prst="rect">
            <a:avLst/>
          </a:prstGeom>
          <a:solidFill>
            <a:srgbClr val="000000">
              <a:alpha val="4000"/>
            </a:srgbClr>
          </a:solidFill>
          <a:ln/>
        </p:spPr>
        <p:txBody>
          <a:bodyPr/>
          <a:lstStyle/>
          <a:p>
            <a:endParaRPr lang="tr-TR"/>
          </a:p>
        </p:txBody>
      </p:sp>
      <p:sp>
        <p:nvSpPr>
          <p:cNvPr id="16" name="Text 14"/>
          <p:cNvSpPr/>
          <p:nvPr/>
        </p:nvSpPr>
        <p:spPr>
          <a:xfrm>
            <a:off x="2408873" y="6453664"/>
            <a:ext cx="4686538" cy="345519"/>
          </a:xfrm>
          <a:prstGeom prst="rect">
            <a:avLst/>
          </a:prstGeom>
          <a:noFill/>
          <a:ln/>
        </p:spPr>
        <p:txBody>
          <a:bodyPr wrap="non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Mesleki Gelişim</a:t>
            </a:r>
            <a:endParaRPr lang="en-US" sz="1701" dirty="0"/>
          </a:p>
        </p:txBody>
      </p:sp>
      <p:sp>
        <p:nvSpPr>
          <p:cNvPr id="17" name="Text 15"/>
          <p:cNvSpPr/>
          <p:nvPr/>
        </p:nvSpPr>
        <p:spPr>
          <a:xfrm>
            <a:off x="7534989" y="6453664"/>
            <a:ext cx="4686538" cy="1036558"/>
          </a:xfrm>
          <a:prstGeom prst="rect">
            <a:avLst/>
          </a:prstGeom>
          <a:noFill/>
          <a:ln/>
        </p:spPr>
        <p:txBody>
          <a:bodyPr wrap="square" rtlCol="0" anchor="t"/>
          <a:lstStyle/>
          <a:p>
            <a:pPr marL="0" indent="0">
              <a:lnSpc>
                <a:spcPts val="2721"/>
              </a:lnSpc>
              <a:buNone/>
            </a:pPr>
            <a:r>
              <a:rPr lang="en-US" sz="1701" dirty="0">
                <a:solidFill>
                  <a:srgbClr val="2C3249"/>
                </a:solidFill>
                <a:latin typeface="Martel Sans" pitchFamily="34" charset="0"/>
                <a:ea typeface="Martel Sans" pitchFamily="34" charset="-122"/>
                <a:cs typeface="Martel Sans" pitchFamily="34" charset="-120"/>
              </a:rPr>
              <a:t>Bu yöntemler, öğrencilerin mezuniyet sonrası mesleki gelişimlerine ve kariyerlerine katkıda bulunur.</a:t>
            </a:r>
            <a:endParaRPr lang="en-US" sz="1701" dirty="0"/>
          </a:p>
        </p:txBody>
      </p:sp>
      <p:sp>
        <p:nvSpPr>
          <p:cNvPr id="18" name="Text 6">
            <a:extLst>
              <a:ext uri="{FF2B5EF4-FFF2-40B4-BE49-F238E27FC236}">
                <a16:creationId xmlns:a16="http://schemas.microsoft.com/office/drawing/2014/main" id="{790DC1B3-005F-4F1C-B76D-A1353BC3E17A}"/>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32696"/>
          </a:xfrm>
          <a:prstGeom prst="rect">
            <a:avLst/>
          </a:prstGeom>
          <a:solidFill>
            <a:srgbClr val="FFFFFF"/>
          </a:solidFill>
          <a:ln/>
        </p:spPr>
        <p:txBody>
          <a:bodyPr/>
          <a:lstStyle/>
          <a:p>
            <a:endParaRPr lang="tr-TR"/>
          </a:p>
        </p:txBody>
      </p:sp>
      <p:sp>
        <p:nvSpPr>
          <p:cNvPr id="4" name="Text 2"/>
          <p:cNvSpPr/>
          <p:nvPr/>
        </p:nvSpPr>
        <p:spPr>
          <a:xfrm>
            <a:off x="2110264" y="602575"/>
            <a:ext cx="10246757" cy="684848"/>
          </a:xfrm>
          <a:prstGeom prst="rect">
            <a:avLst/>
          </a:prstGeom>
          <a:noFill/>
          <a:ln/>
        </p:spPr>
        <p:txBody>
          <a:bodyPr wrap="none" rtlCol="0" anchor="t"/>
          <a:lstStyle/>
          <a:p>
            <a:pPr marL="0" indent="0">
              <a:lnSpc>
                <a:spcPts val="5393"/>
              </a:lnSpc>
              <a:buNone/>
            </a:pPr>
            <a:r>
              <a:rPr lang="en-US" sz="4314" dirty="0">
                <a:solidFill>
                  <a:srgbClr val="272D45"/>
                </a:solidFill>
                <a:latin typeface="Kanit" pitchFamily="34" charset="0"/>
                <a:ea typeface="Kanit" pitchFamily="34" charset="-122"/>
                <a:cs typeface="Kanit" pitchFamily="34" charset="-120"/>
              </a:rPr>
              <a:t>Sayısal Analiz Yöntemlerinin Uygulamaları</a:t>
            </a:r>
            <a:endParaRPr lang="en-US" sz="4314" dirty="0"/>
          </a:p>
        </p:txBody>
      </p:sp>
      <p:pic>
        <p:nvPicPr>
          <p:cNvPr id="5" name="Image 0" descr="preencoded.png"/>
          <p:cNvPicPr>
            <a:picLocks noChangeAspect="1"/>
          </p:cNvPicPr>
          <p:nvPr/>
        </p:nvPicPr>
        <p:blipFill>
          <a:blip r:embed="rId3"/>
          <a:stretch>
            <a:fillRect/>
          </a:stretch>
        </p:blipFill>
        <p:spPr>
          <a:xfrm>
            <a:off x="2110264" y="1725692"/>
            <a:ext cx="3250763" cy="2009061"/>
          </a:xfrm>
          <a:prstGeom prst="rect">
            <a:avLst/>
          </a:prstGeom>
        </p:spPr>
      </p:pic>
      <p:sp>
        <p:nvSpPr>
          <p:cNvPr id="6" name="Text 3"/>
          <p:cNvSpPr/>
          <p:nvPr/>
        </p:nvSpPr>
        <p:spPr>
          <a:xfrm>
            <a:off x="2110264" y="4008596"/>
            <a:ext cx="2739390" cy="342424"/>
          </a:xfrm>
          <a:prstGeom prst="rect">
            <a:avLst/>
          </a:prstGeom>
          <a:noFill/>
          <a:ln/>
        </p:spPr>
        <p:txBody>
          <a:bodyPr wrap="none" rtlCol="0" anchor="t"/>
          <a:lstStyle/>
          <a:p>
            <a:pPr marL="0" indent="0" algn="l">
              <a:lnSpc>
                <a:spcPts val="2696"/>
              </a:lnSpc>
              <a:buNone/>
            </a:pPr>
            <a:r>
              <a:rPr lang="en-US" sz="2157" dirty="0">
                <a:solidFill>
                  <a:srgbClr val="2C3249"/>
                </a:solidFill>
                <a:latin typeface="Kanit" pitchFamily="34" charset="0"/>
                <a:ea typeface="Kanit" pitchFamily="34" charset="-122"/>
                <a:cs typeface="Kanit" pitchFamily="34" charset="-120"/>
              </a:rPr>
              <a:t>Bilimsel Hesaplama</a:t>
            </a:r>
            <a:endParaRPr lang="en-US" sz="2157" dirty="0"/>
          </a:p>
        </p:txBody>
      </p:sp>
      <p:sp>
        <p:nvSpPr>
          <p:cNvPr id="7" name="Text 4"/>
          <p:cNvSpPr/>
          <p:nvPr/>
        </p:nvSpPr>
        <p:spPr>
          <a:xfrm>
            <a:off x="2110264" y="4482465"/>
            <a:ext cx="3250763" cy="2454473"/>
          </a:xfrm>
          <a:prstGeom prst="rect">
            <a:avLst/>
          </a:prstGeom>
          <a:noFill/>
          <a:ln/>
        </p:spPr>
        <p:txBody>
          <a:bodyPr wrap="square" rtlCol="0" anchor="t"/>
          <a:lstStyle/>
          <a:p>
            <a:pPr marL="0" indent="0" algn="l">
              <a:lnSpc>
                <a:spcPts val="2761"/>
              </a:lnSpc>
              <a:buNone/>
            </a:pPr>
            <a:r>
              <a:rPr lang="en-US" sz="1726" dirty="0">
                <a:solidFill>
                  <a:srgbClr val="2C3249"/>
                </a:solidFill>
                <a:ea typeface="Martel Sans" pitchFamily="34" charset="-122"/>
                <a:cs typeface="Martel Sans" pitchFamily="34" charset="-120"/>
              </a:rPr>
              <a:t>Sayısal analiz yöntemleri, fizik, kimya, biyoloji gibi alanlarda bilimsel hesaplamaların gerçekleştirilmesinde kullanılır. Bu hesaplamalar, karmaşık denklemlerin ve modellerin çözümünü içerir.</a:t>
            </a:r>
            <a:endParaRPr lang="en-US" sz="1726" dirty="0"/>
          </a:p>
        </p:txBody>
      </p:sp>
      <p:pic>
        <p:nvPicPr>
          <p:cNvPr id="8" name="Image 1" descr="preencoded.png"/>
          <p:cNvPicPr>
            <a:picLocks noChangeAspect="1"/>
          </p:cNvPicPr>
          <p:nvPr/>
        </p:nvPicPr>
        <p:blipFill>
          <a:blip r:embed="rId4"/>
          <a:stretch>
            <a:fillRect/>
          </a:stretch>
        </p:blipFill>
        <p:spPr>
          <a:xfrm>
            <a:off x="5689759" y="1725692"/>
            <a:ext cx="3250763" cy="2009061"/>
          </a:xfrm>
          <a:prstGeom prst="rect">
            <a:avLst/>
          </a:prstGeom>
        </p:spPr>
      </p:pic>
      <p:sp>
        <p:nvSpPr>
          <p:cNvPr id="9" name="Text 5"/>
          <p:cNvSpPr/>
          <p:nvPr/>
        </p:nvSpPr>
        <p:spPr>
          <a:xfrm>
            <a:off x="5689759" y="4008596"/>
            <a:ext cx="3250763" cy="684848"/>
          </a:xfrm>
          <a:prstGeom prst="rect">
            <a:avLst/>
          </a:prstGeom>
          <a:noFill/>
          <a:ln/>
        </p:spPr>
        <p:txBody>
          <a:bodyPr wrap="square" rtlCol="0" anchor="t"/>
          <a:lstStyle/>
          <a:p>
            <a:pPr marL="0" indent="0" algn="l">
              <a:lnSpc>
                <a:spcPts val="2696"/>
              </a:lnSpc>
              <a:buNone/>
            </a:pPr>
            <a:r>
              <a:rPr lang="en-US" sz="2157" dirty="0">
                <a:solidFill>
                  <a:srgbClr val="2C3249"/>
                </a:solidFill>
                <a:latin typeface="Kanit" pitchFamily="34" charset="0"/>
                <a:ea typeface="Kanit" pitchFamily="34" charset="-122"/>
                <a:cs typeface="Kanit" pitchFamily="34" charset="-120"/>
              </a:rPr>
              <a:t>Akışkanlar Dinamiği Simülasyonları</a:t>
            </a:r>
            <a:endParaRPr lang="en-US" sz="2157" dirty="0"/>
          </a:p>
        </p:txBody>
      </p:sp>
      <p:sp>
        <p:nvSpPr>
          <p:cNvPr id="10" name="Text 6"/>
          <p:cNvSpPr/>
          <p:nvPr/>
        </p:nvSpPr>
        <p:spPr>
          <a:xfrm>
            <a:off x="5689759" y="4824889"/>
            <a:ext cx="3250763" cy="2454473"/>
          </a:xfrm>
          <a:prstGeom prst="rect">
            <a:avLst/>
          </a:prstGeom>
          <a:noFill/>
          <a:ln/>
        </p:spPr>
        <p:txBody>
          <a:bodyPr wrap="square" rtlCol="0" anchor="t"/>
          <a:lstStyle/>
          <a:p>
            <a:pPr marL="0" indent="0" algn="l">
              <a:lnSpc>
                <a:spcPts val="2761"/>
              </a:lnSpc>
              <a:buNone/>
            </a:pPr>
            <a:r>
              <a:rPr lang="en-US" sz="1726" dirty="0">
                <a:solidFill>
                  <a:srgbClr val="2C3249"/>
                </a:solidFill>
                <a:ea typeface="Martel Sans" pitchFamily="34" charset="-122"/>
                <a:cs typeface="Martel Sans" pitchFamily="34" charset="-120"/>
              </a:rPr>
              <a:t>Akışkanlar dinamiği simülasyonları, mühendislik alanlarında sıkça kullanılır. Sayısal analiz yöntemleri, bu simülasyonların gerçekleştirilmesinde kullanılan temel araçlardır.</a:t>
            </a:r>
            <a:endParaRPr lang="en-US" sz="1726" dirty="0"/>
          </a:p>
        </p:txBody>
      </p:sp>
      <p:pic>
        <p:nvPicPr>
          <p:cNvPr id="11" name="Image 2" descr="preencoded.png"/>
          <p:cNvPicPr>
            <a:picLocks noChangeAspect="1"/>
          </p:cNvPicPr>
          <p:nvPr/>
        </p:nvPicPr>
        <p:blipFill>
          <a:blip r:embed="rId5"/>
          <a:stretch>
            <a:fillRect/>
          </a:stretch>
        </p:blipFill>
        <p:spPr>
          <a:xfrm>
            <a:off x="9269254" y="1725692"/>
            <a:ext cx="3250883" cy="2009180"/>
          </a:xfrm>
          <a:prstGeom prst="rect">
            <a:avLst/>
          </a:prstGeom>
        </p:spPr>
      </p:pic>
      <p:sp>
        <p:nvSpPr>
          <p:cNvPr id="12" name="Text 7"/>
          <p:cNvSpPr/>
          <p:nvPr/>
        </p:nvSpPr>
        <p:spPr>
          <a:xfrm>
            <a:off x="9269254" y="4008715"/>
            <a:ext cx="3250883" cy="684848"/>
          </a:xfrm>
          <a:prstGeom prst="rect">
            <a:avLst/>
          </a:prstGeom>
          <a:noFill/>
          <a:ln/>
        </p:spPr>
        <p:txBody>
          <a:bodyPr wrap="square" rtlCol="0" anchor="t"/>
          <a:lstStyle/>
          <a:p>
            <a:pPr marL="0" indent="0" algn="l">
              <a:lnSpc>
                <a:spcPts val="2696"/>
              </a:lnSpc>
              <a:buNone/>
            </a:pPr>
            <a:r>
              <a:rPr lang="en-US" sz="2157" dirty="0">
                <a:solidFill>
                  <a:srgbClr val="2C3249"/>
                </a:solidFill>
                <a:latin typeface="Kanit" pitchFamily="34" charset="0"/>
                <a:ea typeface="Kanit" pitchFamily="34" charset="-122"/>
                <a:cs typeface="Kanit" pitchFamily="34" charset="-120"/>
              </a:rPr>
              <a:t>Finansal Modelleme ve Risk Analizi</a:t>
            </a:r>
            <a:endParaRPr lang="en-US" sz="2157" dirty="0"/>
          </a:p>
        </p:txBody>
      </p:sp>
      <p:sp>
        <p:nvSpPr>
          <p:cNvPr id="13" name="Text 8"/>
          <p:cNvSpPr/>
          <p:nvPr/>
        </p:nvSpPr>
        <p:spPr>
          <a:xfrm>
            <a:off x="9269254" y="4825008"/>
            <a:ext cx="3250883" cy="2805113"/>
          </a:xfrm>
          <a:prstGeom prst="rect">
            <a:avLst/>
          </a:prstGeom>
          <a:noFill/>
          <a:ln/>
        </p:spPr>
        <p:txBody>
          <a:bodyPr wrap="square" rtlCol="0" anchor="t"/>
          <a:lstStyle/>
          <a:p>
            <a:pPr marL="0" indent="0" algn="l">
              <a:lnSpc>
                <a:spcPts val="2761"/>
              </a:lnSpc>
              <a:buNone/>
            </a:pPr>
            <a:r>
              <a:rPr lang="en-US" sz="1726" dirty="0">
                <a:solidFill>
                  <a:srgbClr val="2C3249"/>
                </a:solidFill>
                <a:ea typeface="Martel Sans" pitchFamily="34" charset="-122"/>
                <a:cs typeface="Martel Sans" pitchFamily="34" charset="-120"/>
              </a:rPr>
              <a:t>Finans sektöründe, sayısal analiz yöntemleri finansal modelleme ve risk analizi için kullanılır. Bu yöntemler, karmaşık finansal verilerin analiz edilmesine ve risk faktörlerinin belirlenmesine yardımcı olur.</a:t>
            </a:r>
            <a:endParaRPr lang="en-US" sz="1726" dirty="0"/>
          </a:p>
        </p:txBody>
      </p:sp>
      <p:sp>
        <p:nvSpPr>
          <p:cNvPr id="14" name="Text 6">
            <a:extLst>
              <a:ext uri="{FF2B5EF4-FFF2-40B4-BE49-F238E27FC236}">
                <a16:creationId xmlns:a16="http://schemas.microsoft.com/office/drawing/2014/main" id="{33D8500A-E541-44AD-A36C-E1B4FC736704}"/>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6">
            <a:extLst>
              <a:ext uri="{FF2B5EF4-FFF2-40B4-BE49-F238E27FC236}">
                <a16:creationId xmlns:a16="http://schemas.microsoft.com/office/drawing/2014/main" id="{4AC76F54-070D-45C1-A24C-542394AA8F50}"/>
              </a:ext>
            </a:extLst>
          </p:cNvPr>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
        <p:nvSpPr>
          <p:cNvPr id="3" name="Text 6">
            <a:extLst>
              <a:ext uri="{FF2B5EF4-FFF2-40B4-BE49-F238E27FC236}">
                <a16:creationId xmlns:a16="http://schemas.microsoft.com/office/drawing/2014/main" id="{B0279998-2659-4791-904E-12978BA5E187}"/>
              </a:ext>
            </a:extLst>
          </p:cNvPr>
          <p:cNvSpPr/>
          <p:nvPr/>
        </p:nvSpPr>
        <p:spPr>
          <a:xfrm>
            <a:off x="6079927" y="3791665"/>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75000"/>
                  </a:schemeClr>
                </a:solidFill>
                <a:latin typeface="Monotype Corsiva" panose="03010101010201010101" pitchFamily="66" charset="0"/>
                <a:ea typeface="Martel Sans" pitchFamily="34" charset="-122"/>
                <a:cs typeface="Martel Sans" pitchFamily="34" charset="-120"/>
              </a:rPr>
              <a:t>İyi çalışmalar dilerim…</a:t>
            </a:r>
            <a:endParaRPr lang="en-US" sz="1973" dirty="0">
              <a:solidFill>
                <a:schemeClr val="accent6">
                  <a:lumMod val="75000"/>
                </a:schemeClr>
              </a:solidFill>
              <a:latin typeface="Monotype Corsiva" panose="03010101010201010101" pitchFamily="66" charset="0"/>
            </a:endParaRPr>
          </a:p>
        </p:txBody>
      </p:sp>
      <p:sp>
        <p:nvSpPr>
          <p:cNvPr id="4" name="Text 6">
            <a:extLst>
              <a:ext uri="{FF2B5EF4-FFF2-40B4-BE49-F238E27FC236}">
                <a16:creationId xmlns:a16="http://schemas.microsoft.com/office/drawing/2014/main" id="{61819804-38E0-47DF-ADFB-02FACAEF89A7}"/>
              </a:ext>
            </a:extLst>
          </p:cNvPr>
          <p:cNvSpPr/>
          <p:nvPr/>
        </p:nvSpPr>
        <p:spPr>
          <a:xfrm>
            <a:off x="268407" y="22078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Sayısal Analiz</a:t>
            </a:r>
            <a:endParaRPr lang="en-US" sz="1973" dirty="0">
              <a:solidFill>
                <a:schemeClr val="accent6">
                  <a:lumMod val="40000"/>
                  <a:lumOff val="60000"/>
                </a:schemeClr>
              </a:solidFill>
              <a:latin typeface="Mistral" panose="03090702030407020403" pitchFamily="66" charset="0"/>
            </a:endParaRPr>
          </a:p>
        </p:txBody>
      </p:sp>
    </p:spTree>
    <p:extLst>
      <p:ext uri="{BB962C8B-B14F-4D97-AF65-F5344CB8AC3E}">
        <p14:creationId xmlns:p14="http://schemas.microsoft.com/office/powerpoint/2010/main" val="2316384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813078"/>
            <a:ext cx="9306401" cy="1388745"/>
          </a:xfrm>
          <a:prstGeom prst="rect">
            <a:avLst/>
          </a:prstGeom>
          <a:noFill/>
          <a:ln/>
        </p:spPr>
        <p:txBody>
          <a:bodyPr wrap="square" rtlCol="0" anchor="t"/>
          <a:lstStyle/>
          <a:p>
            <a:pPr marL="0" indent="0">
              <a:lnSpc>
                <a:spcPts val="5468"/>
              </a:lnSpc>
              <a:buNone/>
            </a:pPr>
            <a:r>
              <a:rPr lang="en-US" sz="3200" b="1" kern="0" spc="-35" dirty="0">
                <a:solidFill>
                  <a:srgbClr val="FF75D3"/>
                </a:solidFill>
                <a:ea typeface="adonis-web" pitchFamily="34" charset="-122"/>
                <a:cs typeface="adonis-web" pitchFamily="34" charset="-120"/>
              </a:rPr>
              <a:t>Temel Matematiksel Yetkinliklerin Geliştirilmesi</a:t>
            </a:r>
            <a:endParaRPr lang="en-US" sz="3200" dirty="0"/>
          </a:p>
        </p:txBody>
      </p:sp>
      <p:sp>
        <p:nvSpPr>
          <p:cNvPr id="6" name="Shape 2"/>
          <p:cNvSpPr/>
          <p:nvPr/>
        </p:nvSpPr>
        <p:spPr>
          <a:xfrm>
            <a:off x="833199" y="2708672"/>
            <a:ext cx="499943" cy="499943"/>
          </a:xfrm>
          <a:prstGeom prst="roundRect">
            <a:avLst>
              <a:gd name="adj" fmla="val 20000"/>
            </a:avLst>
          </a:prstGeom>
          <a:noFill/>
          <a:ln w="7620">
            <a:solidFill>
              <a:srgbClr val="D1B6E1"/>
            </a:solidFill>
            <a:prstDash val="solid"/>
          </a:ln>
        </p:spPr>
        <p:txBody>
          <a:bodyPr/>
          <a:lstStyle/>
          <a:p>
            <a:endParaRPr lang="tr-TR"/>
          </a:p>
        </p:txBody>
      </p:sp>
      <p:sp>
        <p:nvSpPr>
          <p:cNvPr id="7" name="Text 3"/>
          <p:cNvSpPr/>
          <p:nvPr/>
        </p:nvSpPr>
        <p:spPr>
          <a:xfrm>
            <a:off x="990481" y="2750344"/>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84991"/>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Sayısal Çözümleme</a:t>
            </a:r>
            <a:endParaRPr lang="en-US" sz="2187" dirty="0"/>
          </a:p>
        </p:txBody>
      </p:sp>
      <p:sp>
        <p:nvSpPr>
          <p:cNvPr id="9" name="Text 5"/>
          <p:cNvSpPr/>
          <p:nvPr/>
        </p:nvSpPr>
        <p:spPr>
          <a:xfrm>
            <a:off x="1555313" y="3265408"/>
            <a:ext cx="38200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Sayısal analiz yöntemleri, öğrencilerin sayısal çözümleme becerilerini geliştirir. Bunlar, denklemleri ve fonksiyonları sayısal olarak çözmeyi, yaklaşım yöntemlerini ve hata analizini içerir.</a:t>
            </a:r>
            <a:endParaRPr lang="en-US" sz="1750" dirty="0"/>
          </a:p>
        </p:txBody>
      </p:sp>
      <p:sp>
        <p:nvSpPr>
          <p:cNvPr id="10" name="Shape 6"/>
          <p:cNvSpPr/>
          <p:nvPr/>
        </p:nvSpPr>
        <p:spPr>
          <a:xfrm>
            <a:off x="5597485" y="2708672"/>
            <a:ext cx="499943" cy="499943"/>
          </a:xfrm>
          <a:prstGeom prst="roundRect">
            <a:avLst>
              <a:gd name="adj" fmla="val 20000"/>
            </a:avLst>
          </a:prstGeom>
          <a:noFill/>
          <a:ln w="7620">
            <a:solidFill>
              <a:srgbClr val="D1B6E1"/>
            </a:solidFill>
            <a:prstDash val="solid"/>
          </a:ln>
        </p:spPr>
        <p:txBody>
          <a:bodyPr/>
          <a:lstStyle/>
          <a:p>
            <a:endParaRPr lang="tr-TR"/>
          </a:p>
        </p:txBody>
      </p:sp>
      <p:sp>
        <p:nvSpPr>
          <p:cNvPr id="11" name="Text 7"/>
          <p:cNvSpPr/>
          <p:nvPr/>
        </p:nvSpPr>
        <p:spPr>
          <a:xfrm>
            <a:off x="5754767" y="2750344"/>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84991"/>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İntegral Hesaplama</a:t>
            </a:r>
            <a:endParaRPr lang="en-US" sz="2187" dirty="0"/>
          </a:p>
        </p:txBody>
      </p:sp>
      <p:sp>
        <p:nvSpPr>
          <p:cNvPr id="13" name="Text 9"/>
          <p:cNvSpPr/>
          <p:nvPr/>
        </p:nvSpPr>
        <p:spPr>
          <a:xfrm>
            <a:off x="6319599" y="3265408"/>
            <a:ext cx="382000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İntegral hesaplama, </a:t>
            </a:r>
            <a:r>
              <a:rPr lang="en-US" sz="1750" kern="0" spc="-35" dirty="0" err="1">
                <a:solidFill>
                  <a:srgbClr val="272525"/>
                </a:solidFill>
                <a:latin typeface="Source Sans Pro" pitchFamily="34" charset="0"/>
                <a:ea typeface="Source Sans Pro" pitchFamily="34" charset="-122"/>
                <a:cs typeface="Source Sans Pro" pitchFamily="34" charset="-120"/>
              </a:rPr>
              <a:t>mühendislik</a:t>
            </a:r>
            <a:r>
              <a:rPr lang="en-US" sz="1750" kern="0" spc="-35" dirty="0">
                <a:solidFill>
                  <a:srgbClr val="272525"/>
                </a:solidFill>
                <a:latin typeface="Source Sans Pro" pitchFamily="34" charset="0"/>
                <a:ea typeface="Source Sans Pro" pitchFamily="34" charset="-122"/>
                <a:cs typeface="Source Sans Pro" pitchFamily="34" charset="-120"/>
              </a:rPr>
              <a:t> uygulamalarında sıkça kullanılır. Sayısal analiz yöntemleri, öğrencilere integral hesaplama yöntemlerini (Örneğin, dikdörtgen kural, trapez kural, Simpson kuralı) öğretir.</a:t>
            </a:r>
            <a:endParaRPr lang="en-US" sz="1750" dirty="0"/>
          </a:p>
        </p:txBody>
      </p:sp>
      <p:sp>
        <p:nvSpPr>
          <p:cNvPr id="14" name="Shape 10"/>
          <p:cNvSpPr/>
          <p:nvPr/>
        </p:nvSpPr>
        <p:spPr>
          <a:xfrm>
            <a:off x="833199" y="5793581"/>
            <a:ext cx="499943" cy="499943"/>
          </a:xfrm>
          <a:prstGeom prst="roundRect">
            <a:avLst>
              <a:gd name="adj" fmla="val 20000"/>
            </a:avLst>
          </a:prstGeom>
          <a:noFill/>
          <a:ln w="7620">
            <a:solidFill>
              <a:srgbClr val="D1B6E1"/>
            </a:solidFill>
            <a:prstDash val="solid"/>
          </a:ln>
        </p:spPr>
        <p:txBody>
          <a:bodyPr/>
          <a:lstStyle/>
          <a:p>
            <a:endParaRPr lang="tr-TR"/>
          </a:p>
        </p:txBody>
      </p:sp>
      <p:sp>
        <p:nvSpPr>
          <p:cNvPr id="15" name="Text 11"/>
          <p:cNvSpPr/>
          <p:nvPr/>
        </p:nvSpPr>
        <p:spPr>
          <a:xfrm>
            <a:off x="990481" y="5835253"/>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869900"/>
            <a:ext cx="404372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Diferansiyel Denklemlerin Çözümü</a:t>
            </a:r>
            <a:endParaRPr lang="en-US" sz="2187" dirty="0"/>
          </a:p>
        </p:txBody>
      </p:sp>
      <p:sp>
        <p:nvSpPr>
          <p:cNvPr id="17" name="Text 13"/>
          <p:cNvSpPr/>
          <p:nvPr/>
        </p:nvSpPr>
        <p:spPr>
          <a:xfrm>
            <a:off x="1555313" y="6350317"/>
            <a:ext cx="858428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Diferansiyel denklemler, birçok </a:t>
            </a:r>
            <a:r>
              <a:rPr lang="en-US" sz="1750" kern="0" spc="-35" dirty="0" err="1">
                <a:solidFill>
                  <a:srgbClr val="272525"/>
                </a:solidFill>
                <a:latin typeface="Source Sans Pro" pitchFamily="34" charset="0"/>
                <a:ea typeface="Source Sans Pro" pitchFamily="34" charset="-122"/>
                <a:cs typeface="Source Sans Pro" pitchFamily="34" charset="-120"/>
              </a:rPr>
              <a:t>mühendislik</a:t>
            </a:r>
            <a:r>
              <a:rPr lang="en-US" sz="1750" kern="0" spc="-35" dirty="0">
                <a:solidFill>
                  <a:srgbClr val="272525"/>
                </a:solidFill>
                <a:latin typeface="Source Sans Pro" pitchFamily="34" charset="0"/>
                <a:ea typeface="Source Sans Pro" pitchFamily="34" charset="-122"/>
                <a:cs typeface="Source Sans Pro" pitchFamily="34" charset="-120"/>
              </a:rPr>
              <a:t> probleminde kullanılır. Sayısal analiz yöntemleri, öğrencilerin diferansiyel denklemleri sayısal olarak çözme becerilerini geliştirir (Örneğin, Euler yöntemi, Runge-Kutta yöntemleri).</a:t>
            </a:r>
            <a:endParaRPr lang="en-US" sz="1750" dirty="0"/>
          </a:p>
        </p:txBody>
      </p:sp>
      <p:sp>
        <p:nvSpPr>
          <p:cNvPr id="18" name="Text 5">
            <a:extLst>
              <a:ext uri="{FF2B5EF4-FFF2-40B4-BE49-F238E27FC236}">
                <a16:creationId xmlns:a16="http://schemas.microsoft.com/office/drawing/2014/main" id="{A6EAEAE7-ECC6-4FEA-9B86-E584F5E7504B}"/>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chemeClr val="accent4">
                    <a:lumMod val="20000"/>
                    <a:lumOff val="80000"/>
                  </a:schemeClr>
                </a:solidFill>
                <a:latin typeface="Source Sans Pro" pitchFamily="34" charset="0"/>
                <a:ea typeface="Source Sans Pro" pitchFamily="34" charset="-122"/>
                <a:cs typeface="Source Sans Pro" pitchFamily="34" charset="-120"/>
              </a:rPr>
              <a:t>Dr.</a:t>
            </a:r>
            <a:r>
              <a:rPr lang="en-US" sz="1600" i="1" kern="0" spc="-34" dirty="0">
                <a:solidFill>
                  <a:schemeClr val="accent4">
                    <a:lumMod val="20000"/>
                    <a:lumOff val="80000"/>
                  </a:schemeClr>
                </a:solidFill>
                <a:latin typeface="Source Sans Pro" pitchFamily="34" charset="0"/>
                <a:ea typeface="Source Sans Pro" pitchFamily="34" charset="-122"/>
                <a:cs typeface="Source Sans Pro" pitchFamily="34" charset="-120"/>
              </a:rPr>
              <a:t> Yüksel Yurtay</a:t>
            </a:r>
            <a:endParaRPr lang="en-US" sz="1600" i="1" dirty="0">
              <a:solidFill>
                <a:schemeClr val="accent4">
                  <a:lumMod val="20000"/>
                  <a:lumOff val="8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702381" y="927676"/>
            <a:ext cx="9103360" cy="723622"/>
          </a:xfrm>
          <a:prstGeom prst="rect">
            <a:avLst/>
          </a:prstGeom>
          <a:noFill/>
          <a:ln/>
        </p:spPr>
        <p:txBody>
          <a:bodyPr wrap="square" rtlCol="0" anchor="t"/>
          <a:lstStyle/>
          <a:p>
            <a:pPr marL="0" indent="0" algn="ctr">
              <a:lnSpc>
                <a:spcPts val="4335"/>
              </a:lnSpc>
              <a:buNone/>
            </a:pPr>
            <a:r>
              <a:rPr lang="en-US" sz="2800" b="1" kern="0" spc="-28" dirty="0">
                <a:solidFill>
                  <a:schemeClr val="accent2">
                    <a:lumMod val="75000"/>
                  </a:schemeClr>
                </a:solidFill>
                <a:effectLst>
                  <a:outerShdw blurRad="38100" dist="38100" dir="2700000" algn="tl">
                    <a:srgbClr val="000000">
                      <a:alpha val="43137"/>
                    </a:srgbClr>
                  </a:outerShdw>
                </a:effectLst>
                <a:ea typeface="adonis-web" pitchFamily="34" charset="-122"/>
                <a:cs typeface="adonis-web" pitchFamily="34" charset="-120"/>
              </a:rPr>
              <a:t>Mühendislik Problemlerinin Çözümünde Kullanımı</a:t>
            </a:r>
            <a:endParaRPr lang="en-US" sz="2800" dirty="0">
              <a:solidFill>
                <a:schemeClr val="accent2">
                  <a:lumMod val="75000"/>
                </a:schemeClr>
              </a:solidFill>
              <a:effectLst>
                <a:outerShdw blurRad="38100" dist="38100" dir="2700000" algn="tl">
                  <a:srgbClr val="000000">
                    <a:alpha val="43137"/>
                  </a:srgbClr>
                </a:outerShdw>
              </a:effectLst>
            </a:endParaRPr>
          </a:p>
        </p:txBody>
      </p:sp>
      <p:sp>
        <p:nvSpPr>
          <p:cNvPr id="5" name="Text 2"/>
          <p:cNvSpPr/>
          <p:nvPr/>
        </p:nvSpPr>
        <p:spPr>
          <a:xfrm>
            <a:off x="3376732" y="2027039"/>
            <a:ext cx="2338745" cy="550545"/>
          </a:xfrm>
          <a:prstGeom prst="rect">
            <a:avLst/>
          </a:prstGeom>
          <a:noFill/>
          <a:ln/>
        </p:spPr>
        <p:txBody>
          <a:bodyPr wrap="square" rtlCol="0" anchor="t"/>
          <a:lstStyle/>
          <a:p>
            <a:pPr marL="0" indent="0">
              <a:lnSpc>
                <a:spcPts val="2168"/>
              </a:lnSpc>
              <a:buNone/>
            </a:pPr>
            <a:r>
              <a:rPr lang="en-US" sz="1734" b="1" kern="0" spc="-28" dirty="0">
                <a:solidFill>
                  <a:srgbClr val="FF75D3"/>
                </a:solidFill>
                <a:latin typeface="adonis-web" pitchFamily="34" charset="0"/>
                <a:ea typeface="adonis-web" pitchFamily="34" charset="-122"/>
                <a:cs typeface="adonis-web" pitchFamily="34" charset="-120"/>
              </a:rPr>
              <a:t>Bilgisayar Simülasyonları</a:t>
            </a:r>
            <a:endParaRPr lang="en-US" sz="1734" dirty="0"/>
          </a:p>
        </p:txBody>
      </p:sp>
      <p:sp>
        <p:nvSpPr>
          <p:cNvPr id="6" name="Text 3"/>
          <p:cNvSpPr/>
          <p:nvPr/>
        </p:nvSpPr>
        <p:spPr>
          <a:xfrm>
            <a:off x="3376732" y="2753678"/>
            <a:ext cx="2338745" cy="2255520"/>
          </a:xfrm>
          <a:prstGeom prst="rect">
            <a:avLst/>
          </a:prstGeom>
          <a:noFill/>
          <a:ln/>
        </p:spPr>
        <p:txBody>
          <a:bodyPr wrap="square" rtlCol="0" anchor="t"/>
          <a:lstStyle/>
          <a:p>
            <a:pPr marL="0" indent="0">
              <a:lnSpc>
                <a:spcPts val="2220"/>
              </a:lnSpc>
              <a:buNone/>
            </a:pPr>
            <a:r>
              <a:rPr lang="en-US" sz="1387" kern="0" spc="-28" dirty="0">
                <a:solidFill>
                  <a:srgbClr val="272525"/>
                </a:solidFill>
                <a:latin typeface="Source Sans Pro" pitchFamily="34" charset="0"/>
                <a:ea typeface="Source Sans Pro" pitchFamily="34" charset="-122"/>
                <a:cs typeface="Source Sans Pro" pitchFamily="34" charset="-120"/>
              </a:rPr>
              <a:t>Bilgisayar simülasyonları, gerçek sistemlerin veya olayların </a:t>
            </a:r>
            <a:r>
              <a:rPr lang="en-US" sz="1387" kern="0" spc="-28" dirty="0" err="1">
                <a:solidFill>
                  <a:srgbClr val="272525"/>
                </a:solidFill>
                <a:latin typeface="Source Sans Pro" pitchFamily="34" charset="0"/>
                <a:ea typeface="Source Sans Pro" pitchFamily="34" charset="-122"/>
                <a:cs typeface="Source Sans Pro" pitchFamily="34" charset="-120"/>
              </a:rPr>
              <a:t>matematiksel</a:t>
            </a:r>
            <a:r>
              <a:rPr lang="en-US" sz="1387" kern="0" spc="-28" dirty="0">
                <a:solidFill>
                  <a:srgbClr val="272525"/>
                </a:solidFill>
                <a:latin typeface="Source Sans Pro" pitchFamily="34" charset="0"/>
                <a:ea typeface="Source Sans Pro" pitchFamily="34" charset="-122"/>
                <a:cs typeface="Source Sans Pro" pitchFamily="34" charset="-120"/>
              </a:rPr>
              <a:t> modellerini oluşturur ve sayısal analiz yöntemleriyle bu modelleri çözer. Bu şekilde, gerçek sistemlerin davranışlarını tahmin etmek ve analiz etmek mümkün olur.</a:t>
            </a:r>
            <a:endParaRPr lang="en-US" sz="1387" dirty="0"/>
          </a:p>
        </p:txBody>
      </p:sp>
      <p:pic>
        <p:nvPicPr>
          <p:cNvPr id="7" name="Image 1" descr="preencoded.png"/>
          <p:cNvPicPr>
            <a:picLocks noChangeAspect="1"/>
          </p:cNvPicPr>
          <p:nvPr/>
        </p:nvPicPr>
        <p:blipFill>
          <a:blip r:embed="rId4"/>
          <a:stretch>
            <a:fillRect/>
          </a:stretch>
        </p:blipFill>
        <p:spPr>
          <a:xfrm>
            <a:off x="3376732" y="5664518"/>
            <a:ext cx="2338745" cy="2338745"/>
          </a:xfrm>
          <a:prstGeom prst="rect">
            <a:avLst/>
          </a:prstGeom>
        </p:spPr>
      </p:pic>
      <p:sp>
        <p:nvSpPr>
          <p:cNvPr id="8" name="Text 4"/>
          <p:cNvSpPr/>
          <p:nvPr/>
        </p:nvSpPr>
        <p:spPr>
          <a:xfrm>
            <a:off x="6152912" y="2027039"/>
            <a:ext cx="2202299" cy="275273"/>
          </a:xfrm>
          <a:prstGeom prst="rect">
            <a:avLst/>
          </a:prstGeom>
          <a:noFill/>
          <a:ln/>
        </p:spPr>
        <p:txBody>
          <a:bodyPr wrap="none" rtlCol="0" anchor="t"/>
          <a:lstStyle/>
          <a:p>
            <a:pPr marL="0" indent="0">
              <a:lnSpc>
                <a:spcPts val="2168"/>
              </a:lnSpc>
              <a:buNone/>
            </a:pPr>
            <a:r>
              <a:rPr lang="en-US" sz="1734" b="1" kern="0" spc="-28" dirty="0">
                <a:solidFill>
                  <a:srgbClr val="FF75D3"/>
                </a:solidFill>
                <a:latin typeface="adonis-web" pitchFamily="34" charset="0"/>
                <a:ea typeface="adonis-web" pitchFamily="34" charset="-122"/>
                <a:cs typeface="adonis-web" pitchFamily="34" charset="-120"/>
              </a:rPr>
              <a:t>Veri Analizi</a:t>
            </a:r>
            <a:endParaRPr lang="en-US" sz="1734" dirty="0"/>
          </a:p>
        </p:txBody>
      </p:sp>
      <p:sp>
        <p:nvSpPr>
          <p:cNvPr id="9" name="Text 5"/>
          <p:cNvSpPr/>
          <p:nvPr/>
        </p:nvSpPr>
        <p:spPr>
          <a:xfrm>
            <a:off x="6152912" y="2478405"/>
            <a:ext cx="2338745" cy="1973580"/>
          </a:xfrm>
          <a:prstGeom prst="rect">
            <a:avLst/>
          </a:prstGeom>
          <a:noFill/>
          <a:ln/>
        </p:spPr>
        <p:txBody>
          <a:bodyPr wrap="square" rtlCol="0" anchor="t"/>
          <a:lstStyle/>
          <a:p>
            <a:pPr marL="0" indent="0">
              <a:lnSpc>
                <a:spcPts val="2220"/>
              </a:lnSpc>
              <a:buNone/>
            </a:pPr>
            <a:r>
              <a:rPr lang="en-US" sz="1387" kern="0" spc="-28" dirty="0">
                <a:solidFill>
                  <a:srgbClr val="272525"/>
                </a:solidFill>
                <a:latin typeface="Source Sans Pro" pitchFamily="34" charset="0"/>
                <a:ea typeface="Source Sans Pro" pitchFamily="34" charset="-122"/>
                <a:cs typeface="Source Sans Pro" pitchFamily="34" charset="-120"/>
              </a:rPr>
              <a:t>Veri analizi, büyük veri setlerinden anlamlı bilgiler çıkarmak için sayısal analiz yöntemlerini kullanır. Bu yöntemler, veri ön işleme, özellik çıkarma, kümeleme, regresyon ve sınıflandırmayı içerir.</a:t>
            </a:r>
            <a:endParaRPr lang="en-US" sz="1387" dirty="0"/>
          </a:p>
        </p:txBody>
      </p:sp>
      <p:pic>
        <p:nvPicPr>
          <p:cNvPr id="10" name="Image 2" descr="preencoded.png"/>
          <p:cNvPicPr>
            <a:picLocks noChangeAspect="1"/>
          </p:cNvPicPr>
          <p:nvPr/>
        </p:nvPicPr>
        <p:blipFill>
          <a:blip r:embed="rId5"/>
          <a:stretch>
            <a:fillRect/>
          </a:stretch>
        </p:blipFill>
        <p:spPr>
          <a:xfrm>
            <a:off x="6152912" y="4932045"/>
            <a:ext cx="2338745" cy="2338745"/>
          </a:xfrm>
          <a:prstGeom prst="rect">
            <a:avLst/>
          </a:prstGeom>
        </p:spPr>
      </p:pic>
      <p:sp>
        <p:nvSpPr>
          <p:cNvPr id="11" name="Text 6"/>
          <p:cNvSpPr/>
          <p:nvPr/>
        </p:nvSpPr>
        <p:spPr>
          <a:xfrm>
            <a:off x="8929092" y="2027039"/>
            <a:ext cx="2298144" cy="275273"/>
          </a:xfrm>
          <a:prstGeom prst="rect">
            <a:avLst/>
          </a:prstGeom>
          <a:noFill/>
          <a:ln/>
        </p:spPr>
        <p:txBody>
          <a:bodyPr wrap="none" rtlCol="0" anchor="t"/>
          <a:lstStyle/>
          <a:p>
            <a:pPr marL="0" indent="0">
              <a:lnSpc>
                <a:spcPts val="2168"/>
              </a:lnSpc>
              <a:buNone/>
            </a:pPr>
            <a:r>
              <a:rPr lang="en-US" sz="1734" b="1" kern="0" spc="-28" dirty="0">
                <a:solidFill>
                  <a:srgbClr val="FF75D3"/>
                </a:solidFill>
                <a:latin typeface="adonis-web" pitchFamily="34" charset="0"/>
                <a:ea typeface="adonis-web" pitchFamily="34" charset="-122"/>
                <a:cs typeface="adonis-web" pitchFamily="34" charset="-120"/>
              </a:rPr>
              <a:t>Yapay Zeka Algoritmaları</a:t>
            </a:r>
            <a:endParaRPr lang="en-US" sz="1734" dirty="0"/>
          </a:p>
        </p:txBody>
      </p:sp>
      <p:sp>
        <p:nvSpPr>
          <p:cNvPr id="12" name="Text 7"/>
          <p:cNvSpPr/>
          <p:nvPr/>
        </p:nvSpPr>
        <p:spPr>
          <a:xfrm>
            <a:off x="8929092" y="2478405"/>
            <a:ext cx="2521228" cy="2255520"/>
          </a:xfrm>
          <a:prstGeom prst="rect">
            <a:avLst/>
          </a:prstGeom>
          <a:noFill/>
          <a:ln/>
        </p:spPr>
        <p:txBody>
          <a:bodyPr wrap="square" rtlCol="0" anchor="t"/>
          <a:lstStyle/>
          <a:p>
            <a:pPr marL="0" indent="0">
              <a:lnSpc>
                <a:spcPts val="2220"/>
              </a:lnSpc>
              <a:buNone/>
            </a:pPr>
            <a:r>
              <a:rPr lang="en-US" sz="1387" kern="0" spc="-28" dirty="0">
                <a:solidFill>
                  <a:srgbClr val="272525"/>
                </a:solidFill>
                <a:latin typeface="Source Sans Pro" pitchFamily="34" charset="0"/>
                <a:ea typeface="Source Sans Pro" pitchFamily="34" charset="-122"/>
                <a:cs typeface="Source Sans Pro" pitchFamily="34" charset="-120"/>
              </a:rPr>
              <a:t>Yapay zeka alanında, sayısal analiz yöntemleri, makine öğrenmesi ve derin öğrenme algoritmalarının geliştirilmesinde ve optimizasyonunda kullanılır. Örneğin, gradyan hesaplama, optimizasyon problemleri ve matris işlemleri.</a:t>
            </a:r>
            <a:endParaRPr lang="en-US" sz="1387" dirty="0"/>
          </a:p>
        </p:txBody>
      </p:sp>
      <p:pic>
        <p:nvPicPr>
          <p:cNvPr id="13" name="Image 3" descr="preencoded.png"/>
          <p:cNvPicPr>
            <a:picLocks noChangeAspect="1"/>
          </p:cNvPicPr>
          <p:nvPr/>
        </p:nvPicPr>
        <p:blipFill>
          <a:blip r:embed="rId6"/>
          <a:stretch>
            <a:fillRect/>
          </a:stretch>
        </p:blipFill>
        <p:spPr>
          <a:xfrm>
            <a:off x="8914805" y="5664518"/>
            <a:ext cx="2338745" cy="2338745"/>
          </a:xfrm>
          <a:prstGeom prst="rect">
            <a:avLst/>
          </a:prstGeom>
        </p:spPr>
      </p:pic>
      <p:sp>
        <p:nvSpPr>
          <p:cNvPr id="14" name="Text 5">
            <a:extLst>
              <a:ext uri="{FF2B5EF4-FFF2-40B4-BE49-F238E27FC236}">
                <a16:creationId xmlns:a16="http://schemas.microsoft.com/office/drawing/2014/main" id="{6C9FD776-6B84-46C4-A814-9AE1F94153EF}"/>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chemeClr val="accent2">
                    <a:lumMod val="60000"/>
                    <a:lumOff val="40000"/>
                  </a:schemeClr>
                </a:solidFill>
                <a:latin typeface="Source Sans Pro" pitchFamily="34" charset="0"/>
                <a:ea typeface="Source Sans Pro" pitchFamily="34" charset="-122"/>
                <a:cs typeface="Source Sans Pro" pitchFamily="34" charset="-120"/>
              </a:rPr>
              <a:t>Dr.</a:t>
            </a:r>
            <a:r>
              <a:rPr lang="en-US" sz="1600" i="1" kern="0" spc="-34" dirty="0">
                <a:solidFill>
                  <a:schemeClr val="accent2">
                    <a:lumMod val="60000"/>
                    <a:lumOff val="40000"/>
                  </a:schemeClr>
                </a:solidFill>
                <a:latin typeface="Source Sans Pro" pitchFamily="34" charset="0"/>
                <a:ea typeface="Source Sans Pro" pitchFamily="34" charset="-122"/>
                <a:cs typeface="Source Sans Pro" pitchFamily="34" charset="-120"/>
              </a:rPr>
              <a:t> Yüksel Yurtay</a:t>
            </a:r>
            <a:endParaRPr lang="en-US" sz="1600" i="1" dirty="0">
              <a:solidFill>
                <a:schemeClr val="accent2">
                  <a:lumMod val="60000"/>
                  <a:lumOff val="4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513053" y="507997"/>
            <a:ext cx="9193054" cy="591229"/>
          </a:xfrm>
          <a:prstGeom prst="rect">
            <a:avLst/>
          </a:prstGeom>
          <a:noFill/>
          <a:ln/>
        </p:spPr>
        <p:txBody>
          <a:bodyPr wrap="square" rtlCol="0" anchor="t"/>
          <a:lstStyle/>
          <a:p>
            <a:pPr marL="0" indent="0" algn="ctr">
              <a:lnSpc>
                <a:spcPts val="5060"/>
              </a:lnSpc>
              <a:buNone/>
            </a:pPr>
            <a:r>
              <a:rPr lang="en-US" sz="2800" b="1" kern="0" spc="-32" dirty="0">
                <a:solidFill>
                  <a:srgbClr val="FF75D3"/>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Modelleme ve Simülasyon Becerilerinin Geliştirilmesi</a:t>
            </a:r>
            <a:endParaRPr lang="en-US" sz="2800" dirty="0">
              <a:effectLst>
                <a:outerShdw blurRad="38100" dist="38100" dir="2700000" algn="tl">
                  <a:srgbClr val="000000">
                    <a:alpha val="43137"/>
                  </a:srgbClr>
                </a:outerShdw>
              </a:effectLst>
            </a:endParaRPr>
          </a:p>
        </p:txBody>
      </p:sp>
      <p:pic>
        <p:nvPicPr>
          <p:cNvPr id="5" name="Image 1" descr="preencoded.png"/>
          <p:cNvPicPr>
            <a:picLocks noChangeAspect="1"/>
          </p:cNvPicPr>
          <p:nvPr/>
        </p:nvPicPr>
        <p:blipFill>
          <a:blip r:embed="rId4"/>
          <a:stretch>
            <a:fillRect/>
          </a:stretch>
        </p:blipFill>
        <p:spPr>
          <a:xfrm>
            <a:off x="2718673" y="1582180"/>
            <a:ext cx="2298263" cy="822484"/>
          </a:xfrm>
          <a:prstGeom prst="rect">
            <a:avLst/>
          </a:prstGeom>
        </p:spPr>
      </p:pic>
      <p:sp>
        <p:nvSpPr>
          <p:cNvPr id="6" name="Text 2"/>
          <p:cNvSpPr/>
          <p:nvPr/>
        </p:nvSpPr>
        <p:spPr>
          <a:xfrm>
            <a:off x="2924294" y="2713036"/>
            <a:ext cx="1887022" cy="321231"/>
          </a:xfrm>
          <a:prstGeom prst="rect">
            <a:avLst/>
          </a:prstGeom>
          <a:noFill/>
          <a:ln/>
        </p:spPr>
        <p:txBody>
          <a:bodyPr wrap="none" rtlCol="0" anchor="t"/>
          <a:lstStyle/>
          <a:p>
            <a:pPr marL="0" indent="0" algn="l">
              <a:lnSpc>
                <a:spcPts val="2530"/>
              </a:lnSpc>
              <a:buNone/>
            </a:pPr>
            <a:r>
              <a:rPr lang="en-US" sz="2024" b="1" kern="0" spc="-32" dirty="0">
                <a:solidFill>
                  <a:srgbClr val="272525"/>
                </a:solidFill>
                <a:latin typeface="adonis-web" pitchFamily="34" charset="0"/>
                <a:ea typeface="adonis-web" pitchFamily="34" charset="-122"/>
                <a:cs typeface="adonis-web" pitchFamily="34" charset="-120"/>
              </a:rPr>
              <a:t>Gerçek Sistem</a:t>
            </a:r>
            <a:endParaRPr lang="en-US" sz="2024" dirty="0"/>
          </a:p>
        </p:txBody>
      </p:sp>
      <p:sp>
        <p:nvSpPr>
          <p:cNvPr id="7" name="Text 3"/>
          <p:cNvSpPr/>
          <p:nvPr/>
        </p:nvSpPr>
        <p:spPr>
          <a:xfrm>
            <a:off x="2924294" y="3157615"/>
            <a:ext cx="1887022" cy="3618667"/>
          </a:xfrm>
          <a:prstGeom prst="rect">
            <a:avLst/>
          </a:prstGeom>
          <a:noFill/>
          <a:ln/>
        </p:spPr>
        <p:txBody>
          <a:bodyPr wrap="square" rtlCol="0" anchor="t"/>
          <a:lstStyle/>
          <a:p>
            <a:pPr marL="0" indent="0" algn="l">
              <a:lnSpc>
                <a:spcPts val="2591"/>
              </a:lnSpc>
              <a:buNone/>
            </a:pPr>
            <a:r>
              <a:rPr lang="en-US" sz="1619" kern="0" spc="-32" dirty="0">
                <a:solidFill>
                  <a:srgbClr val="272525"/>
                </a:solidFill>
                <a:latin typeface="Source Sans Pro" pitchFamily="34" charset="0"/>
                <a:ea typeface="Source Sans Pro" pitchFamily="34" charset="-122"/>
                <a:cs typeface="Source Sans Pro" pitchFamily="34" charset="-120"/>
              </a:rPr>
              <a:t>Sayısal analiz yöntemleri, gerçek sistemlerin analizi için kullanılır. Bu sistemler, fiziksel sistemler (örneğin, elektronik devreler, yapılar, uçaklar) veya soyut sistemler (örneğin, ekonomik modeller, ağ sistemleri) olabilir.</a:t>
            </a:r>
            <a:endParaRPr lang="en-US" sz="1619" dirty="0"/>
          </a:p>
        </p:txBody>
      </p:sp>
      <p:pic>
        <p:nvPicPr>
          <p:cNvPr id="8" name="Image 2" descr="preencoded.png"/>
          <p:cNvPicPr>
            <a:picLocks noChangeAspect="1"/>
          </p:cNvPicPr>
          <p:nvPr/>
        </p:nvPicPr>
        <p:blipFill>
          <a:blip r:embed="rId5"/>
          <a:stretch>
            <a:fillRect/>
          </a:stretch>
        </p:blipFill>
        <p:spPr>
          <a:xfrm>
            <a:off x="5016937" y="1582180"/>
            <a:ext cx="2298263" cy="822484"/>
          </a:xfrm>
          <a:prstGeom prst="rect">
            <a:avLst/>
          </a:prstGeom>
        </p:spPr>
      </p:pic>
      <p:sp>
        <p:nvSpPr>
          <p:cNvPr id="9" name="Text 4"/>
          <p:cNvSpPr/>
          <p:nvPr/>
        </p:nvSpPr>
        <p:spPr>
          <a:xfrm>
            <a:off x="5222558" y="2713036"/>
            <a:ext cx="1887022" cy="642461"/>
          </a:xfrm>
          <a:prstGeom prst="rect">
            <a:avLst/>
          </a:prstGeom>
          <a:noFill/>
          <a:ln/>
        </p:spPr>
        <p:txBody>
          <a:bodyPr wrap="square" rtlCol="0" anchor="t"/>
          <a:lstStyle/>
          <a:p>
            <a:pPr marL="0" indent="0" algn="l">
              <a:lnSpc>
                <a:spcPts val="2530"/>
              </a:lnSpc>
              <a:buNone/>
            </a:pPr>
            <a:r>
              <a:rPr lang="en-US" sz="2024" b="1" kern="0" spc="-32" dirty="0">
                <a:solidFill>
                  <a:srgbClr val="272525"/>
                </a:solidFill>
                <a:latin typeface="adonis-web" pitchFamily="34" charset="0"/>
                <a:ea typeface="adonis-web" pitchFamily="34" charset="-122"/>
                <a:cs typeface="adonis-web" pitchFamily="34" charset="-120"/>
              </a:rPr>
              <a:t>Matematiksel Model</a:t>
            </a:r>
            <a:endParaRPr lang="en-US" sz="2024" dirty="0"/>
          </a:p>
        </p:txBody>
      </p:sp>
      <p:sp>
        <p:nvSpPr>
          <p:cNvPr id="10" name="Text 5"/>
          <p:cNvSpPr/>
          <p:nvPr/>
        </p:nvSpPr>
        <p:spPr>
          <a:xfrm>
            <a:off x="5222558" y="3478846"/>
            <a:ext cx="1887022" cy="3289697"/>
          </a:xfrm>
          <a:prstGeom prst="rect">
            <a:avLst/>
          </a:prstGeom>
          <a:noFill/>
          <a:ln/>
        </p:spPr>
        <p:txBody>
          <a:bodyPr wrap="square" rtlCol="0" anchor="t"/>
          <a:lstStyle/>
          <a:p>
            <a:pPr marL="0" indent="0" algn="l">
              <a:lnSpc>
                <a:spcPts val="2591"/>
              </a:lnSpc>
              <a:buNone/>
            </a:pPr>
            <a:r>
              <a:rPr lang="en-US" sz="1619" kern="0" spc="-32" dirty="0">
                <a:solidFill>
                  <a:srgbClr val="272525"/>
                </a:solidFill>
                <a:latin typeface="Source Sans Pro" pitchFamily="34" charset="0"/>
                <a:ea typeface="Source Sans Pro" pitchFamily="34" charset="-122"/>
                <a:cs typeface="Source Sans Pro" pitchFamily="34" charset="-120"/>
              </a:rPr>
              <a:t>Gerçek sistemin davranışını tanımlayan </a:t>
            </a:r>
            <a:r>
              <a:rPr lang="en-US" sz="1619" kern="0" spc="-32" dirty="0" err="1">
                <a:solidFill>
                  <a:srgbClr val="272525"/>
                </a:solidFill>
                <a:latin typeface="Source Sans Pro" pitchFamily="34" charset="0"/>
                <a:ea typeface="Source Sans Pro" pitchFamily="34" charset="-122"/>
                <a:cs typeface="Source Sans Pro" pitchFamily="34" charset="-120"/>
              </a:rPr>
              <a:t>matematiksel</a:t>
            </a:r>
            <a:r>
              <a:rPr lang="en-US" sz="1619" kern="0" spc="-32" dirty="0">
                <a:solidFill>
                  <a:srgbClr val="272525"/>
                </a:solidFill>
                <a:latin typeface="Source Sans Pro" pitchFamily="34" charset="0"/>
                <a:ea typeface="Source Sans Pro" pitchFamily="34" charset="-122"/>
                <a:cs typeface="Source Sans Pro" pitchFamily="34" charset="-120"/>
              </a:rPr>
              <a:t> bir model oluşturulur. Bu model, diferansiyel denklemler, lineer cebir ya da benzeri </a:t>
            </a:r>
            <a:r>
              <a:rPr lang="en-US" sz="1619" kern="0" spc="-32" dirty="0" err="1">
                <a:solidFill>
                  <a:srgbClr val="272525"/>
                </a:solidFill>
                <a:latin typeface="Source Sans Pro" pitchFamily="34" charset="0"/>
                <a:ea typeface="Source Sans Pro" pitchFamily="34" charset="-122"/>
                <a:cs typeface="Source Sans Pro" pitchFamily="34" charset="-120"/>
              </a:rPr>
              <a:t>matematiksel</a:t>
            </a:r>
            <a:r>
              <a:rPr lang="en-US" sz="1619" kern="0" spc="-32" dirty="0">
                <a:solidFill>
                  <a:srgbClr val="272525"/>
                </a:solidFill>
                <a:latin typeface="Source Sans Pro" pitchFamily="34" charset="0"/>
                <a:ea typeface="Source Sans Pro" pitchFamily="34" charset="-122"/>
                <a:cs typeface="Source Sans Pro" pitchFamily="34" charset="-120"/>
              </a:rPr>
              <a:t> araçlar kullanılarak oluşturulur.</a:t>
            </a:r>
            <a:endParaRPr lang="en-US" sz="1619" dirty="0"/>
          </a:p>
        </p:txBody>
      </p:sp>
      <p:pic>
        <p:nvPicPr>
          <p:cNvPr id="11" name="Image 3" descr="preencoded.png"/>
          <p:cNvPicPr>
            <a:picLocks noChangeAspect="1"/>
          </p:cNvPicPr>
          <p:nvPr/>
        </p:nvPicPr>
        <p:blipFill>
          <a:blip r:embed="rId6"/>
          <a:stretch>
            <a:fillRect/>
          </a:stretch>
        </p:blipFill>
        <p:spPr>
          <a:xfrm>
            <a:off x="7315200" y="1582180"/>
            <a:ext cx="2298263" cy="822484"/>
          </a:xfrm>
          <a:prstGeom prst="rect">
            <a:avLst/>
          </a:prstGeom>
        </p:spPr>
      </p:pic>
      <p:sp>
        <p:nvSpPr>
          <p:cNvPr id="12" name="Text 6"/>
          <p:cNvSpPr/>
          <p:nvPr/>
        </p:nvSpPr>
        <p:spPr>
          <a:xfrm>
            <a:off x="7520821" y="2713036"/>
            <a:ext cx="1887022" cy="321231"/>
          </a:xfrm>
          <a:prstGeom prst="rect">
            <a:avLst/>
          </a:prstGeom>
          <a:noFill/>
          <a:ln/>
        </p:spPr>
        <p:txBody>
          <a:bodyPr wrap="none" rtlCol="0" anchor="t"/>
          <a:lstStyle/>
          <a:p>
            <a:pPr marL="0" indent="0" algn="l">
              <a:lnSpc>
                <a:spcPts val="2530"/>
              </a:lnSpc>
              <a:buNone/>
            </a:pPr>
            <a:r>
              <a:rPr lang="en-US" sz="2024" b="1" kern="0" spc="-32" dirty="0">
                <a:solidFill>
                  <a:srgbClr val="272525"/>
                </a:solidFill>
                <a:latin typeface="adonis-web" pitchFamily="34" charset="0"/>
                <a:ea typeface="adonis-web" pitchFamily="34" charset="-122"/>
                <a:cs typeface="adonis-web" pitchFamily="34" charset="-120"/>
              </a:rPr>
              <a:t>Sayısal Çözüm</a:t>
            </a:r>
            <a:endParaRPr lang="en-US" sz="2024" dirty="0"/>
          </a:p>
        </p:txBody>
      </p:sp>
      <p:sp>
        <p:nvSpPr>
          <p:cNvPr id="13" name="Text 7"/>
          <p:cNvSpPr/>
          <p:nvPr/>
        </p:nvSpPr>
        <p:spPr>
          <a:xfrm>
            <a:off x="7520821" y="3157615"/>
            <a:ext cx="1887022" cy="3618667"/>
          </a:xfrm>
          <a:prstGeom prst="rect">
            <a:avLst/>
          </a:prstGeom>
          <a:noFill/>
          <a:ln/>
        </p:spPr>
        <p:txBody>
          <a:bodyPr wrap="square" rtlCol="0" anchor="t"/>
          <a:lstStyle/>
          <a:p>
            <a:pPr marL="0" indent="0" algn="l">
              <a:lnSpc>
                <a:spcPts val="2591"/>
              </a:lnSpc>
              <a:buNone/>
            </a:pPr>
            <a:r>
              <a:rPr lang="en-US" sz="1619" kern="0" spc="-32" dirty="0">
                <a:solidFill>
                  <a:srgbClr val="272525"/>
                </a:solidFill>
                <a:latin typeface="Source Sans Pro" pitchFamily="34" charset="0"/>
                <a:ea typeface="Source Sans Pro" pitchFamily="34" charset="-122"/>
                <a:cs typeface="Source Sans Pro" pitchFamily="34" charset="-120"/>
              </a:rPr>
              <a:t>Oluşturulan </a:t>
            </a:r>
            <a:r>
              <a:rPr lang="en-US" sz="1619" kern="0" spc="-32" dirty="0" err="1">
                <a:solidFill>
                  <a:srgbClr val="272525"/>
                </a:solidFill>
                <a:latin typeface="Source Sans Pro" pitchFamily="34" charset="0"/>
                <a:ea typeface="Source Sans Pro" pitchFamily="34" charset="-122"/>
                <a:cs typeface="Source Sans Pro" pitchFamily="34" charset="-120"/>
              </a:rPr>
              <a:t>matematiksel</a:t>
            </a:r>
            <a:r>
              <a:rPr lang="en-US" sz="1619" kern="0" spc="-32" dirty="0">
                <a:solidFill>
                  <a:srgbClr val="272525"/>
                </a:solidFill>
                <a:latin typeface="Source Sans Pro" pitchFamily="34" charset="0"/>
                <a:ea typeface="Source Sans Pro" pitchFamily="34" charset="-122"/>
                <a:cs typeface="Source Sans Pro" pitchFamily="34" charset="-120"/>
              </a:rPr>
              <a:t> model, sayısal analiz yöntemleri kullanılarak çözülür. Örneğin, diferansiyel denklemler için Runge-Kutta yöntemi, lineer cebir problemleri için Gauss eliminasyonu gibi.</a:t>
            </a:r>
            <a:endParaRPr lang="en-US" sz="1619" dirty="0"/>
          </a:p>
        </p:txBody>
      </p:sp>
      <p:pic>
        <p:nvPicPr>
          <p:cNvPr id="14" name="Image 4" descr="preencoded.png"/>
          <p:cNvPicPr>
            <a:picLocks noChangeAspect="1"/>
          </p:cNvPicPr>
          <p:nvPr/>
        </p:nvPicPr>
        <p:blipFill>
          <a:blip r:embed="rId7"/>
          <a:stretch>
            <a:fillRect/>
          </a:stretch>
        </p:blipFill>
        <p:spPr>
          <a:xfrm>
            <a:off x="9613463" y="1582180"/>
            <a:ext cx="2298263" cy="822484"/>
          </a:xfrm>
          <a:prstGeom prst="rect">
            <a:avLst/>
          </a:prstGeom>
        </p:spPr>
      </p:pic>
      <p:sp>
        <p:nvSpPr>
          <p:cNvPr id="15" name="Text 8"/>
          <p:cNvSpPr/>
          <p:nvPr/>
        </p:nvSpPr>
        <p:spPr>
          <a:xfrm>
            <a:off x="9819084" y="2713036"/>
            <a:ext cx="1887022" cy="642461"/>
          </a:xfrm>
          <a:prstGeom prst="rect">
            <a:avLst/>
          </a:prstGeom>
          <a:noFill/>
          <a:ln/>
        </p:spPr>
        <p:txBody>
          <a:bodyPr wrap="square" rtlCol="0" anchor="t"/>
          <a:lstStyle/>
          <a:p>
            <a:pPr marL="0" indent="0" algn="l">
              <a:lnSpc>
                <a:spcPts val="2530"/>
              </a:lnSpc>
              <a:buNone/>
            </a:pPr>
            <a:r>
              <a:rPr lang="en-US" sz="2024" b="1" kern="0" spc="-32" dirty="0">
                <a:solidFill>
                  <a:srgbClr val="272525"/>
                </a:solidFill>
                <a:latin typeface="adonis-web" pitchFamily="34" charset="0"/>
                <a:ea typeface="adonis-web" pitchFamily="34" charset="-122"/>
                <a:cs typeface="adonis-web" pitchFamily="34" charset="-120"/>
              </a:rPr>
              <a:t>Simülasyon ve Analiz</a:t>
            </a:r>
            <a:endParaRPr lang="en-US" sz="2024" dirty="0"/>
          </a:p>
        </p:txBody>
      </p:sp>
      <p:sp>
        <p:nvSpPr>
          <p:cNvPr id="16" name="Text 9"/>
          <p:cNvSpPr/>
          <p:nvPr/>
        </p:nvSpPr>
        <p:spPr>
          <a:xfrm>
            <a:off x="9819084" y="3478846"/>
            <a:ext cx="1887022" cy="3289697"/>
          </a:xfrm>
          <a:prstGeom prst="rect">
            <a:avLst/>
          </a:prstGeom>
          <a:noFill/>
          <a:ln/>
        </p:spPr>
        <p:txBody>
          <a:bodyPr wrap="square" rtlCol="0" anchor="t"/>
          <a:lstStyle/>
          <a:p>
            <a:pPr marL="0" indent="0" algn="l">
              <a:lnSpc>
                <a:spcPts val="2591"/>
              </a:lnSpc>
              <a:buNone/>
            </a:pPr>
            <a:r>
              <a:rPr lang="en-US" sz="1619" kern="0" spc="-32" dirty="0">
                <a:solidFill>
                  <a:srgbClr val="272525"/>
                </a:solidFill>
                <a:latin typeface="Source Sans Pro" pitchFamily="34" charset="0"/>
                <a:ea typeface="Source Sans Pro" pitchFamily="34" charset="-122"/>
                <a:cs typeface="Source Sans Pro" pitchFamily="34" charset="-120"/>
              </a:rPr>
              <a:t>Sayısal çözümler kullanılarak gerçek sistemin davranışı simüle edilir ve analiz edilir. Bu sayede, gerçek sistemin performansı, optimizasyonu ve tasarımı hakkında bilgi elde edilir.</a:t>
            </a:r>
            <a:endParaRPr lang="en-US" sz="1619" dirty="0"/>
          </a:p>
        </p:txBody>
      </p:sp>
      <p:sp>
        <p:nvSpPr>
          <p:cNvPr id="17" name="Text 5">
            <a:extLst>
              <a:ext uri="{FF2B5EF4-FFF2-40B4-BE49-F238E27FC236}">
                <a16:creationId xmlns:a16="http://schemas.microsoft.com/office/drawing/2014/main" id="{5A870B6D-E248-4C3B-BA11-EC4AA79F3CBF}"/>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chemeClr val="accent2">
                    <a:lumMod val="60000"/>
                    <a:lumOff val="40000"/>
                  </a:schemeClr>
                </a:solidFill>
                <a:latin typeface="Source Sans Pro" pitchFamily="34" charset="0"/>
                <a:ea typeface="Source Sans Pro" pitchFamily="34" charset="-122"/>
                <a:cs typeface="Source Sans Pro" pitchFamily="34" charset="-120"/>
              </a:rPr>
              <a:t>Dr.</a:t>
            </a:r>
            <a:r>
              <a:rPr lang="en-US" sz="1600" i="1" kern="0" spc="-34" dirty="0">
                <a:solidFill>
                  <a:schemeClr val="accent2">
                    <a:lumMod val="60000"/>
                    <a:lumOff val="40000"/>
                  </a:schemeClr>
                </a:solidFill>
                <a:latin typeface="Source Sans Pro" pitchFamily="34" charset="0"/>
                <a:ea typeface="Source Sans Pro" pitchFamily="34" charset="-122"/>
                <a:cs typeface="Source Sans Pro" pitchFamily="34" charset="-120"/>
              </a:rPr>
              <a:t> Yüksel Yurtay</a:t>
            </a:r>
            <a:endParaRPr lang="en-US" sz="1600" i="1" dirty="0">
              <a:solidFill>
                <a:schemeClr val="accent2">
                  <a:lumMod val="60000"/>
                  <a:lumOff val="4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FFF">
              <a:alpha val="75000"/>
            </a:srgbClr>
          </a:solidFill>
          <a:ln/>
        </p:spPr>
        <p:txBody>
          <a:bodyPr/>
          <a:lstStyle/>
          <a:p>
            <a:endParaRPr lang="tr-TR"/>
          </a:p>
        </p:txBody>
      </p:sp>
      <p:sp>
        <p:nvSpPr>
          <p:cNvPr id="4" name="Text 1"/>
          <p:cNvSpPr/>
          <p:nvPr/>
        </p:nvSpPr>
        <p:spPr>
          <a:xfrm>
            <a:off x="3195280" y="506849"/>
            <a:ext cx="6834664" cy="575905"/>
          </a:xfrm>
          <a:prstGeom prst="rect">
            <a:avLst/>
          </a:prstGeom>
          <a:noFill/>
          <a:ln/>
        </p:spPr>
        <p:txBody>
          <a:bodyPr wrap="none" rtlCol="0" anchor="t"/>
          <a:lstStyle/>
          <a:p>
            <a:pPr marL="0" indent="0">
              <a:lnSpc>
                <a:spcPts val="4535"/>
              </a:lnSpc>
              <a:buNone/>
            </a:pPr>
            <a:r>
              <a:rPr lang="en-US" sz="3628" b="1" kern="0" spc="-29" dirty="0">
                <a:solidFill>
                  <a:srgbClr val="FF75D3"/>
                </a:solidFill>
                <a:effectLst>
                  <a:outerShdw blurRad="38100" dist="38100" dir="2700000" algn="tl">
                    <a:srgbClr val="000000">
                      <a:alpha val="43137"/>
                    </a:srgbClr>
                  </a:outerShdw>
                </a:effectLst>
                <a:latin typeface="adonis-web" pitchFamily="34" charset="0"/>
                <a:ea typeface="adonis-web" pitchFamily="34" charset="-122"/>
                <a:cs typeface="adonis-web" pitchFamily="34" charset="-120"/>
              </a:rPr>
              <a:t>Veri Analizi ve Büyük Veri Yönetimi</a:t>
            </a:r>
            <a:endParaRPr lang="en-US" sz="3628" dirty="0">
              <a:effectLst>
                <a:outerShdw blurRad="38100" dist="38100" dir="2700000" algn="tl">
                  <a:srgbClr val="000000">
                    <a:alpha val="43137"/>
                  </a:srgbClr>
                </a:outerShdw>
              </a:effectLst>
            </a:endParaRPr>
          </a:p>
        </p:txBody>
      </p:sp>
      <p:sp>
        <p:nvSpPr>
          <p:cNvPr id="5" name="Shape 2"/>
          <p:cNvSpPr/>
          <p:nvPr/>
        </p:nvSpPr>
        <p:spPr>
          <a:xfrm>
            <a:off x="3453408" y="1451372"/>
            <a:ext cx="36790" cy="6274118"/>
          </a:xfrm>
          <a:prstGeom prst="roundRect">
            <a:avLst>
              <a:gd name="adj" fmla="val 225444"/>
            </a:avLst>
          </a:prstGeom>
          <a:solidFill>
            <a:srgbClr val="D1B6E1"/>
          </a:solidFill>
          <a:ln/>
        </p:spPr>
        <p:txBody>
          <a:bodyPr/>
          <a:lstStyle/>
          <a:p>
            <a:endParaRPr lang="tr-TR"/>
          </a:p>
        </p:txBody>
      </p:sp>
      <p:sp>
        <p:nvSpPr>
          <p:cNvPr id="6" name="Shape 3"/>
          <p:cNvSpPr/>
          <p:nvPr/>
        </p:nvSpPr>
        <p:spPr>
          <a:xfrm>
            <a:off x="3679091" y="1784211"/>
            <a:ext cx="645081" cy="36790"/>
          </a:xfrm>
          <a:prstGeom prst="roundRect">
            <a:avLst>
              <a:gd name="adj" fmla="val 225444"/>
            </a:avLst>
          </a:prstGeom>
          <a:solidFill>
            <a:srgbClr val="D1B6E1"/>
          </a:solidFill>
          <a:ln/>
        </p:spPr>
        <p:txBody>
          <a:bodyPr/>
          <a:lstStyle/>
          <a:p>
            <a:endParaRPr lang="tr-TR"/>
          </a:p>
        </p:txBody>
      </p:sp>
      <p:sp>
        <p:nvSpPr>
          <p:cNvPr id="7" name="Shape 4"/>
          <p:cNvSpPr/>
          <p:nvPr/>
        </p:nvSpPr>
        <p:spPr>
          <a:xfrm>
            <a:off x="3264396" y="1595318"/>
            <a:ext cx="414695" cy="414695"/>
          </a:xfrm>
          <a:prstGeom prst="roundRect">
            <a:avLst>
              <a:gd name="adj" fmla="val 20000"/>
            </a:avLst>
          </a:prstGeom>
          <a:noFill/>
          <a:ln w="7620">
            <a:solidFill>
              <a:srgbClr val="D1B6E1"/>
            </a:solidFill>
            <a:prstDash val="solid"/>
          </a:ln>
        </p:spPr>
        <p:txBody>
          <a:bodyPr/>
          <a:lstStyle/>
          <a:p>
            <a:endParaRPr lang="tr-TR"/>
          </a:p>
        </p:txBody>
      </p:sp>
      <p:sp>
        <p:nvSpPr>
          <p:cNvPr id="8" name="Text 5"/>
          <p:cNvSpPr/>
          <p:nvPr/>
        </p:nvSpPr>
        <p:spPr>
          <a:xfrm>
            <a:off x="3394889" y="1629847"/>
            <a:ext cx="153591" cy="345519"/>
          </a:xfrm>
          <a:prstGeom prst="rect">
            <a:avLst/>
          </a:prstGeom>
          <a:noFill/>
          <a:ln/>
        </p:spPr>
        <p:txBody>
          <a:bodyPr wrap="none" rtlCol="0" anchor="t"/>
          <a:lstStyle/>
          <a:p>
            <a:pPr marL="0" indent="0" algn="ctr">
              <a:lnSpc>
                <a:spcPts val="2721"/>
              </a:lnSpc>
              <a:buNone/>
            </a:pPr>
            <a:r>
              <a:rPr lang="en-US" sz="2400" b="1" kern="0" spc="-29" dirty="0">
                <a:solidFill>
                  <a:srgbClr val="272525"/>
                </a:solidFill>
                <a:latin typeface="adonis-web" pitchFamily="34" charset="0"/>
                <a:ea typeface="adonis-web" pitchFamily="34" charset="-122"/>
                <a:cs typeface="adonis-web" pitchFamily="34" charset="-120"/>
              </a:rPr>
              <a:t>1</a:t>
            </a:r>
            <a:endParaRPr lang="en-US" sz="2400" dirty="0"/>
          </a:p>
        </p:txBody>
      </p:sp>
      <p:sp>
        <p:nvSpPr>
          <p:cNvPr id="9" name="Text 6"/>
          <p:cNvSpPr/>
          <p:nvPr/>
        </p:nvSpPr>
        <p:spPr>
          <a:xfrm>
            <a:off x="4485442" y="1635681"/>
            <a:ext cx="2303859" cy="287893"/>
          </a:xfrm>
          <a:prstGeom prst="rect">
            <a:avLst/>
          </a:prstGeom>
          <a:noFill/>
          <a:ln/>
        </p:spPr>
        <p:txBody>
          <a:bodyPr wrap="none" rtlCol="0" anchor="t"/>
          <a:lstStyle/>
          <a:p>
            <a:pPr marL="0" indent="0" algn="l">
              <a:lnSpc>
                <a:spcPts val="2268"/>
              </a:lnSpc>
              <a:buNone/>
            </a:pPr>
            <a:r>
              <a:rPr lang="en-US" sz="1814" b="1" kern="0" spc="-29" dirty="0">
                <a:solidFill>
                  <a:srgbClr val="272525"/>
                </a:solidFill>
                <a:latin typeface="adonis-web" pitchFamily="34" charset="0"/>
                <a:ea typeface="adonis-web" pitchFamily="34" charset="-122"/>
                <a:cs typeface="adonis-web" pitchFamily="34" charset="-120"/>
              </a:rPr>
              <a:t>Veri Toplama</a:t>
            </a:r>
            <a:endParaRPr lang="en-US" sz="1814" dirty="0"/>
          </a:p>
        </p:txBody>
      </p:sp>
      <p:sp>
        <p:nvSpPr>
          <p:cNvPr id="10" name="Text 7"/>
          <p:cNvSpPr/>
          <p:nvPr/>
        </p:nvSpPr>
        <p:spPr>
          <a:xfrm>
            <a:off x="4485442" y="2034064"/>
            <a:ext cx="6949678" cy="884396"/>
          </a:xfrm>
          <a:prstGeom prst="rect">
            <a:avLst/>
          </a:prstGeom>
          <a:noFill/>
          <a:ln/>
        </p:spPr>
        <p:txBody>
          <a:bodyPr wrap="square" rtlCol="0" anchor="t"/>
          <a:lstStyle/>
          <a:p>
            <a:pPr marL="0" indent="0" algn="l">
              <a:lnSpc>
                <a:spcPts val="2322"/>
              </a:lnSpc>
              <a:buNone/>
            </a:pPr>
            <a:r>
              <a:rPr lang="en-US" sz="1451" kern="0" spc="-29" dirty="0">
                <a:solidFill>
                  <a:srgbClr val="272525"/>
                </a:solidFill>
                <a:latin typeface="Source Sans Pro" pitchFamily="34" charset="0"/>
                <a:ea typeface="Source Sans Pro" pitchFamily="34" charset="-122"/>
                <a:cs typeface="Source Sans Pro" pitchFamily="34" charset="-120"/>
              </a:rPr>
              <a:t>Büyük miktarlarda verinin toplanması ve depolanması, veri analizi için ilk adımdır. Günümüzde, sensörler, web günlükleri, sosyal medya verileri ve diğer kaynaklar büyük miktarlarda veri üretmektedir.</a:t>
            </a:r>
            <a:endParaRPr lang="en-US" sz="1451" dirty="0"/>
          </a:p>
        </p:txBody>
      </p:sp>
      <p:sp>
        <p:nvSpPr>
          <p:cNvPr id="11" name="Shape 8"/>
          <p:cNvSpPr/>
          <p:nvPr/>
        </p:nvSpPr>
        <p:spPr>
          <a:xfrm>
            <a:off x="3679091" y="3619917"/>
            <a:ext cx="645081" cy="36790"/>
          </a:xfrm>
          <a:prstGeom prst="roundRect">
            <a:avLst>
              <a:gd name="adj" fmla="val 225444"/>
            </a:avLst>
          </a:prstGeom>
          <a:solidFill>
            <a:srgbClr val="D1B6E1"/>
          </a:solidFill>
          <a:ln/>
        </p:spPr>
        <p:txBody>
          <a:bodyPr/>
          <a:lstStyle/>
          <a:p>
            <a:endParaRPr lang="tr-TR"/>
          </a:p>
        </p:txBody>
      </p:sp>
      <p:sp>
        <p:nvSpPr>
          <p:cNvPr id="12" name="Shape 9"/>
          <p:cNvSpPr/>
          <p:nvPr/>
        </p:nvSpPr>
        <p:spPr>
          <a:xfrm>
            <a:off x="3264396" y="3431024"/>
            <a:ext cx="414695" cy="414695"/>
          </a:xfrm>
          <a:prstGeom prst="roundRect">
            <a:avLst>
              <a:gd name="adj" fmla="val 20000"/>
            </a:avLst>
          </a:prstGeom>
          <a:noFill/>
          <a:ln w="7620">
            <a:solidFill>
              <a:srgbClr val="D1B6E1"/>
            </a:solidFill>
            <a:prstDash val="solid"/>
          </a:ln>
        </p:spPr>
        <p:txBody>
          <a:bodyPr/>
          <a:lstStyle/>
          <a:p>
            <a:endParaRPr lang="tr-TR"/>
          </a:p>
        </p:txBody>
      </p:sp>
      <p:sp>
        <p:nvSpPr>
          <p:cNvPr id="13" name="Text 10"/>
          <p:cNvSpPr/>
          <p:nvPr/>
        </p:nvSpPr>
        <p:spPr>
          <a:xfrm>
            <a:off x="3394889" y="3465552"/>
            <a:ext cx="153591" cy="345519"/>
          </a:xfrm>
          <a:prstGeom prst="rect">
            <a:avLst/>
          </a:prstGeom>
          <a:noFill/>
          <a:ln/>
        </p:spPr>
        <p:txBody>
          <a:bodyPr wrap="none" rtlCol="0" anchor="t"/>
          <a:lstStyle/>
          <a:p>
            <a:pPr marL="0" indent="0" algn="ctr">
              <a:lnSpc>
                <a:spcPts val="2721"/>
              </a:lnSpc>
              <a:buNone/>
            </a:pPr>
            <a:r>
              <a:rPr lang="en-US" sz="2177" b="1" kern="0" spc="-29" dirty="0">
                <a:solidFill>
                  <a:srgbClr val="272525"/>
                </a:solidFill>
                <a:latin typeface="adonis-web" pitchFamily="34" charset="0"/>
                <a:ea typeface="adonis-web" pitchFamily="34" charset="-122"/>
                <a:cs typeface="adonis-web" pitchFamily="34" charset="-120"/>
              </a:rPr>
              <a:t>2</a:t>
            </a:r>
            <a:endParaRPr lang="en-US" sz="2177" dirty="0"/>
          </a:p>
        </p:txBody>
      </p:sp>
      <p:sp>
        <p:nvSpPr>
          <p:cNvPr id="14" name="Text 11"/>
          <p:cNvSpPr/>
          <p:nvPr/>
        </p:nvSpPr>
        <p:spPr>
          <a:xfrm>
            <a:off x="4485442" y="3471386"/>
            <a:ext cx="2303859" cy="287893"/>
          </a:xfrm>
          <a:prstGeom prst="rect">
            <a:avLst/>
          </a:prstGeom>
          <a:noFill/>
          <a:ln/>
        </p:spPr>
        <p:txBody>
          <a:bodyPr wrap="none" rtlCol="0" anchor="t"/>
          <a:lstStyle/>
          <a:p>
            <a:pPr marL="0" indent="0" algn="l">
              <a:lnSpc>
                <a:spcPts val="2268"/>
              </a:lnSpc>
              <a:buNone/>
            </a:pPr>
            <a:r>
              <a:rPr lang="en-US" sz="1814" b="1" kern="0" spc="-29" dirty="0">
                <a:solidFill>
                  <a:srgbClr val="272525"/>
                </a:solidFill>
                <a:latin typeface="adonis-web" pitchFamily="34" charset="0"/>
                <a:ea typeface="adonis-web" pitchFamily="34" charset="-122"/>
                <a:cs typeface="adonis-web" pitchFamily="34" charset="-120"/>
              </a:rPr>
              <a:t>Veri Ön İşleme</a:t>
            </a:r>
            <a:endParaRPr lang="en-US" sz="1814" dirty="0"/>
          </a:p>
        </p:txBody>
      </p:sp>
      <p:sp>
        <p:nvSpPr>
          <p:cNvPr id="15" name="Text 12"/>
          <p:cNvSpPr/>
          <p:nvPr/>
        </p:nvSpPr>
        <p:spPr>
          <a:xfrm>
            <a:off x="4485442" y="3869769"/>
            <a:ext cx="6949678" cy="589598"/>
          </a:xfrm>
          <a:prstGeom prst="rect">
            <a:avLst/>
          </a:prstGeom>
          <a:noFill/>
          <a:ln/>
        </p:spPr>
        <p:txBody>
          <a:bodyPr wrap="square" rtlCol="0" anchor="t"/>
          <a:lstStyle/>
          <a:p>
            <a:pPr marL="0" indent="0" algn="l">
              <a:lnSpc>
                <a:spcPts val="2322"/>
              </a:lnSpc>
              <a:buNone/>
            </a:pPr>
            <a:r>
              <a:rPr lang="en-US" sz="1451" kern="0" spc="-29" dirty="0">
                <a:solidFill>
                  <a:srgbClr val="272525"/>
                </a:solidFill>
                <a:latin typeface="Source Sans Pro" pitchFamily="34" charset="0"/>
                <a:ea typeface="Source Sans Pro" pitchFamily="34" charset="-122"/>
                <a:cs typeface="Source Sans Pro" pitchFamily="34" charset="-120"/>
              </a:rPr>
              <a:t>Toplanan veriler genellikle gürültülü, eksik veya uygun olmayan formatlardadır. Sayısal analiz yöntemleri, verilerin temizlenmesi, normalleştirilmesi ve dönüştürülmesi için kullanılır.</a:t>
            </a:r>
            <a:endParaRPr lang="en-US" sz="1451" dirty="0"/>
          </a:p>
        </p:txBody>
      </p:sp>
      <p:sp>
        <p:nvSpPr>
          <p:cNvPr id="16" name="Shape 13"/>
          <p:cNvSpPr/>
          <p:nvPr/>
        </p:nvSpPr>
        <p:spPr>
          <a:xfrm>
            <a:off x="3679091" y="5160824"/>
            <a:ext cx="645081" cy="36790"/>
          </a:xfrm>
          <a:prstGeom prst="roundRect">
            <a:avLst>
              <a:gd name="adj" fmla="val 225444"/>
            </a:avLst>
          </a:prstGeom>
          <a:solidFill>
            <a:srgbClr val="D1B6E1"/>
          </a:solidFill>
          <a:ln/>
        </p:spPr>
        <p:txBody>
          <a:bodyPr/>
          <a:lstStyle/>
          <a:p>
            <a:endParaRPr lang="tr-TR"/>
          </a:p>
        </p:txBody>
      </p:sp>
      <p:sp>
        <p:nvSpPr>
          <p:cNvPr id="17" name="Shape 14"/>
          <p:cNvSpPr/>
          <p:nvPr/>
        </p:nvSpPr>
        <p:spPr>
          <a:xfrm>
            <a:off x="3264396" y="4971931"/>
            <a:ext cx="414695" cy="414695"/>
          </a:xfrm>
          <a:prstGeom prst="roundRect">
            <a:avLst>
              <a:gd name="adj" fmla="val 20000"/>
            </a:avLst>
          </a:prstGeom>
          <a:noFill/>
          <a:ln w="7620">
            <a:solidFill>
              <a:srgbClr val="D1B6E1"/>
            </a:solidFill>
            <a:prstDash val="solid"/>
          </a:ln>
        </p:spPr>
        <p:txBody>
          <a:bodyPr/>
          <a:lstStyle/>
          <a:p>
            <a:endParaRPr lang="tr-TR"/>
          </a:p>
        </p:txBody>
      </p:sp>
      <p:sp>
        <p:nvSpPr>
          <p:cNvPr id="18" name="Text 15"/>
          <p:cNvSpPr/>
          <p:nvPr/>
        </p:nvSpPr>
        <p:spPr>
          <a:xfrm>
            <a:off x="3394889" y="5006459"/>
            <a:ext cx="153591" cy="345519"/>
          </a:xfrm>
          <a:prstGeom prst="rect">
            <a:avLst/>
          </a:prstGeom>
          <a:noFill/>
          <a:ln/>
        </p:spPr>
        <p:txBody>
          <a:bodyPr wrap="none" rtlCol="0" anchor="t"/>
          <a:lstStyle/>
          <a:p>
            <a:pPr marL="0" indent="0" algn="ctr">
              <a:lnSpc>
                <a:spcPts val="2721"/>
              </a:lnSpc>
              <a:buNone/>
            </a:pPr>
            <a:r>
              <a:rPr lang="en-US" sz="2177" b="1" kern="0" spc="-29" dirty="0">
                <a:solidFill>
                  <a:srgbClr val="272525"/>
                </a:solidFill>
                <a:latin typeface="adonis-web" pitchFamily="34" charset="0"/>
                <a:ea typeface="adonis-web" pitchFamily="34" charset="-122"/>
                <a:cs typeface="adonis-web" pitchFamily="34" charset="-120"/>
              </a:rPr>
              <a:t>3</a:t>
            </a:r>
            <a:endParaRPr lang="en-US" sz="2177" dirty="0"/>
          </a:p>
        </p:txBody>
      </p:sp>
      <p:sp>
        <p:nvSpPr>
          <p:cNvPr id="19" name="Text 16"/>
          <p:cNvSpPr/>
          <p:nvPr/>
        </p:nvSpPr>
        <p:spPr>
          <a:xfrm>
            <a:off x="4485442" y="5012293"/>
            <a:ext cx="2303859" cy="287893"/>
          </a:xfrm>
          <a:prstGeom prst="rect">
            <a:avLst/>
          </a:prstGeom>
          <a:noFill/>
          <a:ln/>
        </p:spPr>
        <p:txBody>
          <a:bodyPr wrap="none" rtlCol="0" anchor="t"/>
          <a:lstStyle/>
          <a:p>
            <a:pPr marL="0" indent="0" algn="l">
              <a:lnSpc>
                <a:spcPts val="2268"/>
              </a:lnSpc>
              <a:buNone/>
            </a:pPr>
            <a:r>
              <a:rPr lang="en-US" sz="1814" b="1" kern="0" spc="-29" dirty="0">
                <a:solidFill>
                  <a:srgbClr val="272525"/>
                </a:solidFill>
                <a:latin typeface="adonis-web" pitchFamily="34" charset="0"/>
                <a:ea typeface="adonis-web" pitchFamily="34" charset="-122"/>
                <a:cs typeface="adonis-web" pitchFamily="34" charset="-120"/>
              </a:rPr>
              <a:t>Veri Analizi</a:t>
            </a:r>
            <a:endParaRPr lang="en-US" sz="1814" dirty="0"/>
          </a:p>
        </p:txBody>
      </p:sp>
      <p:sp>
        <p:nvSpPr>
          <p:cNvPr id="20" name="Text 17"/>
          <p:cNvSpPr/>
          <p:nvPr/>
        </p:nvSpPr>
        <p:spPr>
          <a:xfrm>
            <a:off x="4485442" y="5410676"/>
            <a:ext cx="6949678" cy="589598"/>
          </a:xfrm>
          <a:prstGeom prst="rect">
            <a:avLst/>
          </a:prstGeom>
          <a:noFill/>
          <a:ln/>
        </p:spPr>
        <p:txBody>
          <a:bodyPr wrap="square" rtlCol="0" anchor="t"/>
          <a:lstStyle/>
          <a:p>
            <a:pPr marL="0" indent="0" algn="l">
              <a:lnSpc>
                <a:spcPts val="2322"/>
              </a:lnSpc>
              <a:buNone/>
            </a:pPr>
            <a:r>
              <a:rPr lang="en-US" sz="1451" kern="0" spc="-29" dirty="0">
                <a:solidFill>
                  <a:srgbClr val="272525"/>
                </a:solidFill>
                <a:latin typeface="Source Sans Pro" pitchFamily="34" charset="0"/>
                <a:ea typeface="Source Sans Pro" pitchFamily="34" charset="-122"/>
                <a:cs typeface="Source Sans Pro" pitchFamily="34" charset="-120"/>
              </a:rPr>
              <a:t>Temizlenmiş ve dönüştürülmüş veriler, sayısal analiz yöntemlerini kullanarak analiz edilir. Bu yöntemler, regresyon, kümeleme, sınıflandırma ve makine öğrenmesi tekniklerini içerir.</a:t>
            </a:r>
            <a:endParaRPr lang="en-US" sz="1451" dirty="0"/>
          </a:p>
        </p:txBody>
      </p:sp>
      <p:sp>
        <p:nvSpPr>
          <p:cNvPr id="21" name="Shape 18"/>
          <p:cNvSpPr/>
          <p:nvPr/>
        </p:nvSpPr>
        <p:spPr>
          <a:xfrm>
            <a:off x="3679091" y="6701730"/>
            <a:ext cx="645081" cy="36790"/>
          </a:xfrm>
          <a:prstGeom prst="roundRect">
            <a:avLst>
              <a:gd name="adj" fmla="val 225444"/>
            </a:avLst>
          </a:prstGeom>
          <a:solidFill>
            <a:srgbClr val="D1B6E1"/>
          </a:solidFill>
          <a:ln/>
        </p:spPr>
        <p:txBody>
          <a:bodyPr/>
          <a:lstStyle/>
          <a:p>
            <a:endParaRPr lang="tr-TR"/>
          </a:p>
        </p:txBody>
      </p:sp>
      <p:sp>
        <p:nvSpPr>
          <p:cNvPr id="22" name="Shape 19"/>
          <p:cNvSpPr/>
          <p:nvPr/>
        </p:nvSpPr>
        <p:spPr>
          <a:xfrm>
            <a:off x="3264396" y="6512838"/>
            <a:ext cx="414695" cy="414695"/>
          </a:xfrm>
          <a:prstGeom prst="roundRect">
            <a:avLst>
              <a:gd name="adj" fmla="val 20000"/>
            </a:avLst>
          </a:prstGeom>
          <a:noFill/>
          <a:ln w="7620">
            <a:solidFill>
              <a:srgbClr val="D1B6E1"/>
            </a:solidFill>
            <a:prstDash val="solid"/>
          </a:ln>
        </p:spPr>
        <p:txBody>
          <a:bodyPr/>
          <a:lstStyle/>
          <a:p>
            <a:endParaRPr lang="tr-TR"/>
          </a:p>
        </p:txBody>
      </p:sp>
      <p:sp>
        <p:nvSpPr>
          <p:cNvPr id="23" name="Text 20"/>
          <p:cNvSpPr/>
          <p:nvPr/>
        </p:nvSpPr>
        <p:spPr>
          <a:xfrm>
            <a:off x="3394889" y="6547366"/>
            <a:ext cx="153591" cy="345519"/>
          </a:xfrm>
          <a:prstGeom prst="rect">
            <a:avLst/>
          </a:prstGeom>
          <a:noFill/>
          <a:ln/>
        </p:spPr>
        <p:txBody>
          <a:bodyPr wrap="none" rtlCol="0" anchor="t"/>
          <a:lstStyle/>
          <a:p>
            <a:pPr marL="0" indent="0" algn="ctr">
              <a:lnSpc>
                <a:spcPts val="2721"/>
              </a:lnSpc>
              <a:buNone/>
            </a:pPr>
            <a:r>
              <a:rPr lang="en-US" sz="2177" b="1" kern="0" spc="-29" dirty="0">
                <a:solidFill>
                  <a:srgbClr val="272525"/>
                </a:solidFill>
                <a:latin typeface="adonis-web" pitchFamily="34" charset="0"/>
                <a:ea typeface="adonis-web" pitchFamily="34" charset="-122"/>
                <a:cs typeface="adonis-web" pitchFamily="34" charset="-120"/>
              </a:rPr>
              <a:t>4</a:t>
            </a:r>
            <a:endParaRPr lang="en-US" sz="2177" dirty="0"/>
          </a:p>
        </p:txBody>
      </p:sp>
      <p:sp>
        <p:nvSpPr>
          <p:cNvPr id="24" name="Text 21"/>
          <p:cNvSpPr/>
          <p:nvPr/>
        </p:nvSpPr>
        <p:spPr>
          <a:xfrm>
            <a:off x="4485442" y="6553200"/>
            <a:ext cx="2471142" cy="287893"/>
          </a:xfrm>
          <a:prstGeom prst="rect">
            <a:avLst/>
          </a:prstGeom>
          <a:noFill/>
          <a:ln/>
        </p:spPr>
        <p:txBody>
          <a:bodyPr wrap="none" rtlCol="0" anchor="t"/>
          <a:lstStyle/>
          <a:p>
            <a:pPr marL="0" indent="0" algn="l">
              <a:lnSpc>
                <a:spcPts val="2268"/>
              </a:lnSpc>
              <a:buNone/>
            </a:pPr>
            <a:r>
              <a:rPr lang="en-US" sz="1814" b="1" kern="0" spc="-29" dirty="0">
                <a:solidFill>
                  <a:srgbClr val="272525"/>
                </a:solidFill>
                <a:latin typeface="adonis-web" pitchFamily="34" charset="0"/>
                <a:ea typeface="adonis-web" pitchFamily="34" charset="-122"/>
                <a:cs typeface="adonis-web" pitchFamily="34" charset="-120"/>
              </a:rPr>
              <a:t>Sonuçların Yorumlanması</a:t>
            </a:r>
            <a:endParaRPr lang="en-US" sz="1814" dirty="0"/>
          </a:p>
        </p:txBody>
      </p:sp>
      <p:sp>
        <p:nvSpPr>
          <p:cNvPr id="25" name="Text 22"/>
          <p:cNvSpPr/>
          <p:nvPr/>
        </p:nvSpPr>
        <p:spPr>
          <a:xfrm>
            <a:off x="4485442" y="6951583"/>
            <a:ext cx="6949678" cy="589598"/>
          </a:xfrm>
          <a:prstGeom prst="rect">
            <a:avLst/>
          </a:prstGeom>
          <a:noFill/>
          <a:ln/>
        </p:spPr>
        <p:txBody>
          <a:bodyPr wrap="square" rtlCol="0" anchor="t"/>
          <a:lstStyle/>
          <a:p>
            <a:pPr marL="0" indent="0" algn="l">
              <a:lnSpc>
                <a:spcPts val="2322"/>
              </a:lnSpc>
              <a:buNone/>
            </a:pPr>
            <a:r>
              <a:rPr lang="en-US" sz="1451" kern="0" spc="-29" dirty="0">
                <a:solidFill>
                  <a:srgbClr val="272525"/>
                </a:solidFill>
                <a:latin typeface="Source Sans Pro" pitchFamily="34" charset="0"/>
                <a:ea typeface="Source Sans Pro" pitchFamily="34" charset="-122"/>
                <a:cs typeface="Source Sans Pro" pitchFamily="34" charset="-120"/>
              </a:rPr>
              <a:t>Veri analizinden elde edilen sonuçlar yorumlanır ve anlamlı bilgiler çıkarılır. Bu bilgiler, karar verme süreçlerinde, tahminlerde veya optimizasyon problemlerinde kullanılabilir.</a:t>
            </a:r>
            <a:endParaRPr lang="en-US" sz="1451" dirty="0"/>
          </a:p>
        </p:txBody>
      </p:sp>
      <p:sp>
        <p:nvSpPr>
          <p:cNvPr id="26" name="Text 5">
            <a:extLst>
              <a:ext uri="{FF2B5EF4-FFF2-40B4-BE49-F238E27FC236}">
                <a16:creationId xmlns:a16="http://schemas.microsoft.com/office/drawing/2014/main" id="{30960004-7765-4814-B434-EB96FD3EB10F}"/>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rgbClr val="7030A0"/>
                </a:solidFill>
                <a:latin typeface="Vivaldi" panose="03020602050506090804" pitchFamily="66" charset="0"/>
                <a:ea typeface="Source Sans Pro" pitchFamily="34" charset="-122"/>
                <a:cs typeface="Source Sans Pro" pitchFamily="34" charset="-120"/>
              </a:rPr>
              <a:t>Dr.</a:t>
            </a:r>
            <a:r>
              <a:rPr lang="en-US" sz="1600" i="1" kern="0" spc="-34" dirty="0">
                <a:solidFill>
                  <a:srgbClr val="7030A0"/>
                </a:solidFill>
                <a:latin typeface="Vivaldi" panose="03020602050506090804" pitchFamily="66" charset="0"/>
                <a:ea typeface="Source Sans Pro" pitchFamily="34" charset="-122"/>
                <a:cs typeface="Source Sans Pro" pitchFamily="34" charset="-120"/>
              </a:rPr>
              <a:t> Yüksel Yurtay</a:t>
            </a:r>
            <a:endParaRPr lang="en-US" sz="1600" i="1" dirty="0">
              <a:solidFill>
                <a:srgbClr val="7030A0"/>
              </a:solidFill>
              <a:latin typeface="Vivaldi" panose="030206020505060908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025485"/>
            <a:ext cx="9933503" cy="1388745"/>
          </a:xfrm>
          <a:prstGeom prst="rect">
            <a:avLst/>
          </a:prstGeom>
          <a:noFill/>
          <a:ln/>
        </p:spPr>
        <p:txBody>
          <a:bodyPr wrap="square" rtlCol="0" anchor="t"/>
          <a:lstStyle/>
          <a:p>
            <a:pPr marL="0" indent="0" algn="ctr">
              <a:lnSpc>
                <a:spcPts val="5468"/>
              </a:lnSpc>
              <a:buNone/>
            </a:pPr>
            <a:r>
              <a:rPr lang="en-US" sz="4000" b="1" kern="0" spc="-35" dirty="0">
                <a:solidFill>
                  <a:srgbClr val="FF75D3"/>
                </a:solidFill>
                <a:effectLst>
                  <a:outerShdw blurRad="38100" dist="38100" dir="2700000" algn="tl">
                    <a:srgbClr val="000000">
                      <a:alpha val="43137"/>
                    </a:srgbClr>
                  </a:outerShdw>
                </a:effectLst>
                <a:ea typeface="adonis-web" pitchFamily="34" charset="-122"/>
                <a:cs typeface="adonis-web" pitchFamily="34" charset="-120"/>
              </a:rPr>
              <a:t>Optimizasyon ve Algoritmaların Geliştirilmesi</a:t>
            </a:r>
            <a:endParaRPr lang="en-US" sz="4000" dirty="0">
              <a:effectLst>
                <a:outerShdw blurRad="38100" dist="38100" dir="2700000" algn="tl">
                  <a:srgbClr val="000000">
                    <a:alpha val="43137"/>
                  </a:srgbClr>
                </a:outerShdw>
              </a:effectLst>
            </a:endParaRPr>
          </a:p>
        </p:txBody>
      </p:sp>
      <p:pic>
        <p:nvPicPr>
          <p:cNvPr id="5" name="Image 1" descr="preencoded.png"/>
          <p:cNvPicPr>
            <a:picLocks noChangeAspect="1"/>
          </p:cNvPicPr>
          <p:nvPr/>
        </p:nvPicPr>
        <p:blipFill>
          <a:blip r:embed="rId4"/>
          <a:stretch>
            <a:fillRect/>
          </a:stretch>
        </p:blipFill>
        <p:spPr>
          <a:xfrm>
            <a:off x="2409349" y="2665532"/>
            <a:ext cx="444341" cy="444341"/>
          </a:xfrm>
          <a:prstGeom prst="rect">
            <a:avLst/>
          </a:prstGeom>
        </p:spPr>
      </p:pic>
      <p:sp>
        <p:nvSpPr>
          <p:cNvPr id="6" name="Text 2"/>
          <p:cNvSpPr/>
          <p:nvPr/>
        </p:nvSpPr>
        <p:spPr>
          <a:xfrm>
            <a:off x="2409349" y="3332043"/>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Problem Tanımı</a:t>
            </a:r>
            <a:endParaRPr lang="en-US" sz="2187" dirty="0"/>
          </a:p>
        </p:txBody>
      </p:sp>
      <p:sp>
        <p:nvSpPr>
          <p:cNvPr id="7" name="Text 3"/>
          <p:cNvSpPr/>
          <p:nvPr/>
        </p:nvSpPr>
        <p:spPr>
          <a:xfrm>
            <a:off x="2409349" y="3812461"/>
            <a:ext cx="2233374"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Optimizasyon problemi tanımlanır ve </a:t>
            </a:r>
            <a:r>
              <a:rPr lang="en-US" sz="1750" kern="0" spc="-35" dirty="0" err="1">
                <a:solidFill>
                  <a:srgbClr val="272525"/>
                </a:solidFill>
                <a:latin typeface="Source Sans Pro" pitchFamily="34" charset="0"/>
                <a:ea typeface="Source Sans Pro" pitchFamily="34" charset="-122"/>
                <a:cs typeface="Source Sans Pro" pitchFamily="34" charset="-120"/>
              </a:rPr>
              <a:t>matematiksel</a:t>
            </a:r>
            <a:r>
              <a:rPr lang="en-US" sz="1750" kern="0" spc="-35" dirty="0">
                <a:solidFill>
                  <a:srgbClr val="272525"/>
                </a:solidFill>
                <a:latin typeface="Source Sans Pro" pitchFamily="34" charset="0"/>
                <a:ea typeface="Source Sans Pro" pitchFamily="34" charset="-122"/>
                <a:cs typeface="Source Sans Pro" pitchFamily="34" charset="-120"/>
              </a:rPr>
              <a:t> bir model oluşturulur. Bu model, kısıtlayıcı şartları ve amaç fonksiyonunu içerir.</a:t>
            </a:r>
            <a:endParaRPr lang="en-US" sz="1750" dirty="0"/>
          </a:p>
        </p:txBody>
      </p:sp>
      <p:pic>
        <p:nvPicPr>
          <p:cNvPr id="8" name="Image 2" descr="preencoded.png"/>
          <p:cNvPicPr>
            <a:picLocks noChangeAspect="1"/>
          </p:cNvPicPr>
          <p:nvPr/>
        </p:nvPicPr>
        <p:blipFill>
          <a:blip r:embed="rId5"/>
          <a:stretch>
            <a:fillRect/>
          </a:stretch>
        </p:blipFill>
        <p:spPr>
          <a:xfrm>
            <a:off x="4975979" y="2665532"/>
            <a:ext cx="444341" cy="444341"/>
          </a:xfrm>
          <a:prstGeom prst="rect">
            <a:avLst/>
          </a:prstGeom>
        </p:spPr>
      </p:pic>
      <p:sp>
        <p:nvSpPr>
          <p:cNvPr id="9" name="Text 4"/>
          <p:cNvSpPr/>
          <p:nvPr/>
        </p:nvSpPr>
        <p:spPr>
          <a:xfrm>
            <a:off x="4975979" y="3332043"/>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Sayısal Yöntemler</a:t>
            </a:r>
            <a:endParaRPr lang="en-US" sz="2187" dirty="0"/>
          </a:p>
        </p:txBody>
      </p:sp>
      <p:sp>
        <p:nvSpPr>
          <p:cNvPr id="10" name="Text 5"/>
          <p:cNvSpPr/>
          <p:nvPr/>
        </p:nvSpPr>
        <p:spPr>
          <a:xfrm>
            <a:off x="4975979" y="3812461"/>
            <a:ext cx="2233493" cy="3198614"/>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Sayısal analiz yöntemleri, optimizasyon probleminin çözümünde kullanılır. Örneğin, lineer programlama, doğrusal olmayan programlama, gradyan temelli yöntemler vb.</a:t>
            </a:r>
            <a:endParaRPr lang="en-US" sz="1750" dirty="0"/>
          </a:p>
        </p:txBody>
      </p:sp>
      <p:pic>
        <p:nvPicPr>
          <p:cNvPr id="11" name="Image 3" descr="preencoded.png"/>
          <p:cNvPicPr>
            <a:picLocks noChangeAspect="1"/>
          </p:cNvPicPr>
          <p:nvPr/>
        </p:nvPicPr>
        <p:blipFill>
          <a:blip r:embed="rId6"/>
          <a:stretch>
            <a:fillRect/>
          </a:stretch>
        </p:blipFill>
        <p:spPr>
          <a:xfrm>
            <a:off x="7542728" y="2665532"/>
            <a:ext cx="444341" cy="444341"/>
          </a:xfrm>
          <a:prstGeom prst="rect">
            <a:avLst/>
          </a:prstGeom>
        </p:spPr>
      </p:pic>
      <p:sp>
        <p:nvSpPr>
          <p:cNvPr id="12" name="Text 6"/>
          <p:cNvSpPr/>
          <p:nvPr/>
        </p:nvSpPr>
        <p:spPr>
          <a:xfrm>
            <a:off x="7542728" y="3332043"/>
            <a:ext cx="2233374"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Algoritma Geliştirme</a:t>
            </a:r>
            <a:endParaRPr lang="en-US" sz="2187" dirty="0"/>
          </a:p>
        </p:txBody>
      </p:sp>
      <p:sp>
        <p:nvSpPr>
          <p:cNvPr id="13" name="Text 7"/>
          <p:cNvSpPr/>
          <p:nvPr/>
        </p:nvSpPr>
        <p:spPr>
          <a:xfrm>
            <a:off x="7542728" y="4159647"/>
            <a:ext cx="2233374"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Sayısal yöntemler, verimli algoritmaların geliştirilmesi için kullanılır. Bu algoritmaların amacı, hızlı ve doğru çözümler bulmaktır.</a:t>
            </a:r>
            <a:endParaRPr lang="en-US" sz="1750" dirty="0"/>
          </a:p>
        </p:txBody>
      </p:sp>
      <p:pic>
        <p:nvPicPr>
          <p:cNvPr id="14" name="Image 4" descr="preencoded.png"/>
          <p:cNvPicPr>
            <a:picLocks noChangeAspect="1"/>
          </p:cNvPicPr>
          <p:nvPr/>
        </p:nvPicPr>
        <p:blipFill>
          <a:blip r:embed="rId7"/>
          <a:stretch>
            <a:fillRect/>
          </a:stretch>
        </p:blipFill>
        <p:spPr>
          <a:xfrm>
            <a:off x="10109359" y="2665532"/>
            <a:ext cx="444341" cy="444341"/>
          </a:xfrm>
          <a:prstGeom prst="rect">
            <a:avLst/>
          </a:prstGeom>
        </p:spPr>
      </p:pic>
      <p:sp>
        <p:nvSpPr>
          <p:cNvPr id="15" name="Text 8"/>
          <p:cNvSpPr/>
          <p:nvPr/>
        </p:nvSpPr>
        <p:spPr>
          <a:xfrm>
            <a:off x="10109359" y="3332043"/>
            <a:ext cx="2397601"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Sonuçların Değerlendirilmesi</a:t>
            </a:r>
            <a:endParaRPr lang="en-US" sz="2187" dirty="0"/>
          </a:p>
        </p:txBody>
      </p:sp>
      <p:sp>
        <p:nvSpPr>
          <p:cNvPr id="16" name="Text 9"/>
          <p:cNvSpPr/>
          <p:nvPr/>
        </p:nvSpPr>
        <p:spPr>
          <a:xfrm>
            <a:off x="10109359" y="4159647"/>
            <a:ext cx="2233493"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Elde edilen sonuçlar değerlendirilir ve gerçek-dünya problemine uygulanır. Gerekirse, model veya algoritma iyileştirilir.</a:t>
            </a:r>
            <a:endParaRPr lang="en-US" sz="1750" dirty="0"/>
          </a:p>
        </p:txBody>
      </p:sp>
      <p:sp>
        <p:nvSpPr>
          <p:cNvPr id="18" name="Text 5">
            <a:extLst>
              <a:ext uri="{FF2B5EF4-FFF2-40B4-BE49-F238E27FC236}">
                <a16:creationId xmlns:a16="http://schemas.microsoft.com/office/drawing/2014/main" id="{FA36F224-58B3-4794-A6B7-854BE89A5F00}"/>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rgbClr val="7030A0"/>
                </a:solidFill>
                <a:latin typeface="Vivaldi" panose="03020602050506090804" pitchFamily="66" charset="0"/>
                <a:ea typeface="Source Sans Pro" pitchFamily="34" charset="-122"/>
                <a:cs typeface="Source Sans Pro" pitchFamily="34" charset="-120"/>
              </a:rPr>
              <a:t>Dr.</a:t>
            </a:r>
            <a:r>
              <a:rPr lang="en-US" sz="1600" i="1" kern="0" spc="-34" dirty="0">
                <a:solidFill>
                  <a:srgbClr val="7030A0"/>
                </a:solidFill>
                <a:latin typeface="Vivaldi" panose="03020602050506090804" pitchFamily="66" charset="0"/>
                <a:ea typeface="Source Sans Pro" pitchFamily="34" charset="-122"/>
                <a:cs typeface="Source Sans Pro" pitchFamily="34" charset="-120"/>
              </a:rPr>
              <a:t> Yüksel Yurtay</a:t>
            </a:r>
            <a:endParaRPr lang="en-US" sz="1600" i="1" dirty="0">
              <a:solidFill>
                <a:srgbClr val="7030A0"/>
              </a:solidFill>
              <a:latin typeface="Vivaldi" panose="03020602050506090804" pitchFamily="6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1" name="Shape 18"/>
          <p:cNvSpPr/>
          <p:nvPr/>
        </p:nvSpPr>
        <p:spPr>
          <a:xfrm>
            <a:off x="3086695" y="5437108"/>
            <a:ext cx="8472249" cy="850583"/>
          </a:xfrm>
          <a:prstGeom prst="rect">
            <a:avLst/>
          </a:prstGeom>
          <a:solidFill>
            <a:srgbClr val="000000">
              <a:alpha val="4000"/>
            </a:srgbClr>
          </a:solidFill>
          <a:ln/>
        </p:spPr>
        <p:txBody>
          <a:bodyPr/>
          <a:lstStyle/>
          <a:p>
            <a:endParaRPr lang="tr-TR" dirty="0"/>
          </a:p>
        </p:txBody>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6269"/>
          </a:xfrm>
          <a:prstGeom prst="rect">
            <a:avLst/>
          </a:prstGeom>
          <a:solidFill>
            <a:srgbClr val="FFFFFF">
              <a:alpha val="75000"/>
            </a:srgbClr>
          </a:solidFill>
          <a:ln/>
        </p:spPr>
        <p:txBody>
          <a:bodyPr/>
          <a:lstStyle/>
          <a:p>
            <a:endParaRPr lang="tr-TR"/>
          </a:p>
        </p:txBody>
      </p:sp>
      <p:sp>
        <p:nvSpPr>
          <p:cNvPr id="4" name="Text 1"/>
          <p:cNvSpPr/>
          <p:nvPr/>
        </p:nvSpPr>
        <p:spPr>
          <a:xfrm>
            <a:off x="1493520" y="522089"/>
            <a:ext cx="11094719" cy="1186339"/>
          </a:xfrm>
          <a:prstGeom prst="rect">
            <a:avLst/>
          </a:prstGeom>
          <a:noFill/>
          <a:ln/>
        </p:spPr>
        <p:txBody>
          <a:bodyPr wrap="square" rtlCol="0" anchor="t"/>
          <a:lstStyle/>
          <a:p>
            <a:pPr marL="0" indent="0" algn="ctr">
              <a:lnSpc>
                <a:spcPts val="4672"/>
              </a:lnSpc>
              <a:buNone/>
            </a:pPr>
            <a:r>
              <a:rPr lang="en-US" sz="3600" b="1" kern="0" spc="-30"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Mühendislik Uygulamaların</a:t>
            </a:r>
            <a:r>
              <a:rPr lang="tr-TR" sz="3600" b="1" kern="0" spc="-30"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da,</a:t>
            </a:r>
            <a:r>
              <a:rPr lang="en-US" sz="3600" b="1" kern="0" spc="-30"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 </a:t>
            </a:r>
            <a:endParaRPr lang="tr-TR" sz="3600" b="1" kern="0" spc="-30"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endParaRPr>
          </a:p>
          <a:p>
            <a:pPr marL="0" indent="0" algn="ctr">
              <a:lnSpc>
                <a:spcPts val="4672"/>
              </a:lnSpc>
              <a:buNone/>
            </a:pPr>
            <a:r>
              <a:rPr lang="en-US" sz="3600" b="1" kern="0" spc="-30"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Matematiksel Temellerinin Anlaşılması</a:t>
            </a:r>
            <a:endParaRPr lang="en-US" sz="36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 name="Shape 2"/>
          <p:cNvSpPr/>
          <p:nvPr/>
        </p:nvSpPr>
        <p:spPr>
          <a:xfrm>
            <a:off x="3071455" y="2088118"/>
            <a:ext cx="8487489" cy="4207192"/>
          </a:xfrm>
          <a:prstGeom prst="roundRect">
            <a:avLst>
              <a:gd name="adj" fmla="val 2031"/>
            </a:avLst>
          </a:prstGeom>
          <a:noFill/>
          <a:ln w="7620">
            <a:solidFill>
              <a:srgbClr val="000000">
                <a:alpha val="8000"/>
              </a:srgbClr>
            </a:solidFill>
            <a:prstDash val="solid"/>
          </a:ln>
        </p:spPr>
        <p:txBody>
          <a:bodyPr/>
          <a:lstStyle/>
          <a:p>
            <a:endParaRPr lang="tr-TR"/>
          </a:p>
        </p:txBody>
      </p:sp>
      <p:sp>
        <p:nvSpPr>
          <p:cNvPr id="6" name="Shape 3"/>
          <p:cNvSpPr/>
          <p:nvPr/>
        </p:nvSpPr>
        <p:spPr>
          <a:xfrm>
            <a:off x="3079075" y="2095738"/>
            <a:ext cx="8472249" cy="546735"/>
          </a:xfrm>
          <a:prstGeom prst="rect">
            <a:avLst/>
          </a:prstGeom>
          <a:solidFill>
            <a:srgbClr val="FFFFFF">
              <a:alpha val="4000"/>
            </a:srgbClr>
          </a:solidFill>
          <a:ln/>
        </p:spPr>
        <p:txBody>
          <a:bodyPr/>
          <a:lstStyle/>
          <a:p>
            <a:endParaRPr lang="tr-TR"/>
          </a:p>
        </p:txBody>
      </p:sp>
      <p:sp>
        <p:nvSpPr>
          <p:cNvPr id="7" name="Text 4"/>
          <p:cNvSpPr/>
          <p:nvPr/>
        </p:nvSpPr>
        <p:spPr>
          <a:xfrm>
            <a:off x="3268861" y="2217182"/>
            <a:ext cx="3852743" cy="303848"/>
          </a:xfrm>
          <a:prstGeom prst="rect">
            <a:avLst/>
          </a:prstGeom>
          <a:noFill/>
          <a:ln/>
        </p:spPr>
        <p:txBody>
          <a:bodyPr wrap="none" rtlCol="0" anchor="t"/>
          <a:lstStyle/>
          <a:p>
            <a:pPr marL="0" indent="0">
              <a:lnSpc>
                <a:spcPts val="2392"/>
              </a:lnSpc>
              <a:buNone/>
            </a:pPr>
            <a:r>
              <a:rPr lang="en-US" sz="1495" b="1" kern="0" spc="-30" dirty="0">
                <a:solidFill>
                  <a:srgbClr val="7030A0"/>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Uygulama Alanı</a:t>
            </a:r>
            <a:endParaRPr lang="en-US" sz="1495" dirty="0">
              <a:solidFill>
                <a:srgbClr val="7030A0"/>
              </a:solidFill>
              <a:effectLst>
                <a:outerShdw blurRad="38100" dist="38100" dir="2700000" algn="tl">
                  <a:srgbClr val="000000">
                    <a:alpha val="43137"/>
                  </a:srgbClr>
                </a:outerShdw>
              </a:effectLst>
            </a:endParaRPr>
          </a:p>
        </p:txBody>
      </p:sp>
      <p:sp>
        <p:nvSpPr>
          <p:cNvPr id="8" name="Text 5"/>
          <p:cNvSpPr/>
          <p:nvPr/>
        </p:nvSpPr>
        <p:spPr>
          <a:xfrm>
            <a:off x="7508796" y="2217182"/>
            <a:ext cx="3852743" cy="303848"/>
          </a:xfrm>
          <a:prstGeom prst="rect">
            <a:avLst/>
          </a:prstGeom>
          <a:noFill/>
          <a:ln/>
        </p:spPr>
        <p:txBody>
          <a:bodyPr wrap="none" rtlCol="0" anchor="t"/>
          <a:lstStyle/>
          <a:p>
            <a:pPr marL="0" indent="0">
              <a:lnSpc>
                <a:spcPts val="2392"/>
              </a:lnSpc>
              <a:buNone/>
            </a:pPr>
            <a:r>
              <a:rPr lang="en-US" sz="1495" b="1" kern="0" spc="-30" dirty="0">
                <a:solidFill>
                  <a:srgbClr val="7030A0"/>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Matematiksel Temeller</a:t>
            </a:r>
            <a:endParaRPr lang="en-US" sz="1495" b="1" dirty="0">
              <a:solidFill>
                <a:srgbClr val="7030A0"/>
              </a:solidFill>
              <a:effectLst>
                <a:outerShdw blurRad="38100" dist="38100" dir="2700000" algn="tl">
                  <a:srgbClr val="000000">
                    <a:alpha val="43137"/>
                  </a:srgbClr>
                </a:outerShdw>
              </a:effectLst>
            </a:endParaRPr>
          </a:p>
        </p:txBody>
      </p:sp>
      <p:sp>
        <p:nvSpPr>
          <p:cNvPr id="9" name="Shape 6"/>
          <p:cNvSpPr/>
          <p:nvPr/>
        </p:nvSpPr>
        <p:spPr>
          <a:xfrm>
            <a:off x="3079075" y="2642473"/>
            <a:ext cx="8472249" cy="850583"/>
          </a:xfrm>
          <a:prstGeom prst="rect">
            <a:avLst/>
          </a:prstGeom>
          <a:solidFill>
            <a:srgbClr val="000000">
              <a:alpha val="4000"/>
            </a:srgbClr>
          </a:solidFill>
          <a:ln/>
        </p:spPr>
        <p:txBody>
          <a:bodyPr/>
          <a:lstStyle/>
          <a:p>
            <a:endParaRPr lang="tr-TR"/>
          </a:p>
        </p:txBody>
      </p:sp>
      <p:sp>
        <p:nvSpPr>
          <p:cNvPr id="10" name="Text 7"/>
          <p:cNvSpPr/>
          <p:nvPr/>
        </p:nvSpPr>
        <p:spPr>
          <a:xfrm>
            <a:off x="3369706" y="5666005"/>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Sinyal İşleme</a:t>
            </a:r>
            <a:endParaRPr lang="en-US" sz="1495" dirty="0"/>
          </a:p>
        </p:txBody>
      </p:sp>
      <p:sp>
        <p:nvSpPr>
          <p:cNvPr id="11" name="Text 8"/>
          <p:cNvSpPr/>
          <p:nvPr/>
        </p:nvSpPr>
        <p:spPr>
          <a:xfrm>
            <a:off x="7548681" y="5564405"/>
            <a:ext cx="3852743" cy="607695"/>
          </a:xfrm>
          <a:prstGeom prst="rect">
            <a:avLst/>
          </a:prstGeom>
          <a:noFill/>
          <a:ln/>
        </p:spPr>
        <p:txBody>
          <a:bodyPr wrap="squar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Fourier dönüşümleri, diferansiyel denklemler, sayısal entegrasyon</a:t>
            </a:r>
            <a:endParaRPr lang="en-US" sz="1495" dirty="0"/>
          </a:p>
        </p:txBody>
      </p:sp>
      <p:sp>
        <p:nvSpPr>
          <p:cNvPr id="12" name="Shape 9"/>
          <p:cNvSpPr/>
          <p:nvPr/>
        </p:nvSpPr>
        <p:spPr>
          <a:xfrm>
            <a:off x="3079075" y="3493056"/>
            <a:ext cx="8472249" cy="546735"/>
          </a:xfrm>
          <a:prstGeom prst="rect">
            <a:avLst/>
          </a:prstGeom>
          <a:solidFill>
            <a:srgbClr val="FFFFFF">
              <a:alpha val="4000"/>
            </a:srgbClr>
          </a:solidFill>
          <a:ln/>
        </p:spPr>
        <p:txBody>
          <a:bodyPr/>
          <a:lstStyle/>
          <a:p>
            <a:endParaRPr lang="tr-TR"/>
          </a:p>
        </p:txBody>
      </p:sp>
      <p:sp>
        <p:nvSpPr>
          <p:cNvPr id="13" name="Text 10"/>
          <p:cNvSpPr/>
          <p:nvPr/>
        </p:nvSpPr>
        <p:spPr>
          <a:xfrm>
            <a:off x="3268861" y="3573859"/>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Görüntü İşleme</a:t>
            </a:r>
            <a:endParaRPr lang="en-US" sz="1495" dirty="0"/>
          </a:p>
        </p:txBody>
      </p:sp>
      <p:sp>
        <p:nvSpPr>
          <p:cNvPr id="14" name="Text 11"/>
          <p:cNvSpPr/>
          <p:nvPr/>
        </p:nvSpPr>
        <p:spPr>
          <a:xfrm>
            <a:off x="7508796" y="3614499"/>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Lineer cebir, matris işlemleri, sayısal optimizasyon</a:t>
            </a:r>
            <a:endParaRPr lang="en-US" sz="1495" dirty="0"/>
          </a:p>
        </p:txBody>
      </p:sp>
      <p:sp>
        <p:nvSpPr>
          <p:cNvPr id="15" name="Shape 12"/>
          <p:cNvSpPr/>
          <p:nvPr/>
        </p:nvSpPr>
        <p:spPr>
          <a:xfrm>
            <a:off x="3079075" y="4039791"/>
            <a:ext cx="8472249" cy="850583"/>
          </a:xfrm>
          <a:prstGeom prst="rect">
            <a:avLst/>
          </a:prstGeom>
          <a:solidFill>
            <a:srgbClr val="000000">
              <a:alpha val="4000"/>
            </a:srgbClr>
          </a:solidFill>
          <a:ln/>
        </p:spPr>
        <p:txBody>
          <a:bodyPr/>
          <a:lstStyle/>
          <a:p>
            <a:endParaRPr lang="tr-TR"/>
          </a:p>
        </p:txBody>
      </p:sp>
      <p:sp>
        <p:nvSpPr>
          <p:cNvPr id="16" name="Text 13"/>
          <p:cNvSpPr/>
          <p:nvPr/>
        </p:nvSpPr>
        <p:spPr>
          <a:xfrm>
            <a:off x="3268861" y="4232354"/>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Bilgisayar Ağları</a:t>
            </a:r>
            <a:endParaRPr lang="en-US" sz="1495" dirty="0"/>
          </a:p>
        </p:txBody>
      </p:sp>
      <p:sp>
        <p:nvSpPr>
          <p:cNvPr id="17" name="Text 14"/>
          <p:cNvSpPr/>
          <p:nvPr/>
        </p:nvSpPr>
        <p:spPr>
          <a:xfrm>
            <a:off x="7508796" y="4161234"/>
            <a:ext cx="3852743" cy="607695"/>
          </a:xfrm>
          <a:prstGeom prst="rect">
            <a:avLst/>
          </a:prstGeom>
          <a:noFill/>
          <a:ln/>
        </p:spPr>
        <p:txBody>
          <a:bodyPr wrap="squar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Kuyruk teorisi, olasılık ve istatistik, sayısal simülasyon</a:t>
            </a:r>
            <a:endParaRPr lang="en-US" sz="1495" dirty="0"/>
          </a:p>
        </p:txBody>
      </p:sp>
      <p:sp>
        <p:nvSpPr>
          <p:cNvPr id="18" name="Shape 15"/>
          <p:cNvSpPr/>
          <p:nvPr/>
        </p:nvSpPr>
        <p:spPr>
          <a:xfrm>
            <a:off x="3079075" y="4890373"/>
            <a:ext cx="8472249" cy="546735"/>
          </a:xfrm>
          <a:prstGeom prst="rect">
            <a:avLst/>
          </a:prstGeom>
          <a:solidFill>
            <a:srgbClr val="FFFFFF">
              <a:alpha val="4000"/>
            </a:srgbClr>
          </a:solidFill>
          <a:ln/>
        </p:spPr>
        <p:txBody>
          <a:bodyPr/>
          <a:lstStyle/>
          <a:p>
            <a:endParaRPr lang="tr-TR"/>
          </a:p>
        </p:txBody>
      </p:sp>
      <p:sp>
        <p:nvSpPr>
          <p:cNvPr id="19" name="Text 16"/>
          <p:cNvSpPr/>
          <p:nvPr/>
        </p:nvSpPr>
        <p:spPr>
          <a:xfrm>
            <a:off x="3319661" y="4961017"/>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Kriptografi</a:t>
            </a:r>
            <a:endParaRPr lang="en-US" sz="1495" dirty="0"/>
          </a:p>
        </p:txBody>
      </p:sp>
      <p:sp>
        <p:nvSpPr>
          <p:cNvPr id="20" name="Text 17"/>
          <p:cNvSpPr/>
          <p:nvPr/>
        </p:nvSpPr>
        <p:spPr>
          <a:xfrm>
            <a:off x="7508796" y="5011817"/>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Sayı teorisi, modüler aritmetik, sayısal algoritmalar</a:t>
            </a:r>
            <a:endParaRPr lang="en-US" sz="1495" dirty="0"/>
          </a:p>
        </p:txBody>
      </p:sp>
      <p:sp>
        <p:nvSpPr>
          <p:cNvPr id="22" name="Text 19"/>
          <p:cNvSpPr/>
          <p:nvPr/>
        </p:nvSpPr>
        <p:spPr>
          <a:xfrm>
            <a:off x="3360301" y="2775108"/>
            <a:ext cx="3852743" cy="303848"/>
          </a:xfrm>
          <a:prstGeom prst="rect">
            <a:avLst/>
          </a:prstGeom>
          <a:noFill/>
          <a:ln/>
        </p:spPr>
        <p:txBody>
          <a:bodyPr wrap="non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Yapay Zeka</a:t>
            </a:r>
            <a:endParaRPr lang="en-US" sz="1495" dirty="0"/>
          </a:p>
        </p:txBody>
      </p:sp>
      <p:sp>
        <p:nvSpPr>
          <p:cNvPr id="23" name="Text 20"/>
          <p:cNvSpPr/>
          <p:nvPr/>
        </p:nvSpPr>
        <p:spPr>
          <a:xfrm>
            <a:off x="7508796" y="2775108"/>
            <a:ext cx="3852743" cy="607695"/>
          </a:xfrm>
          <a:prstGeom prst="rect">
            <a:avLst/>
          </a:prstGeom>
          <a:noFill/>
          <a:ln/>
        </p:spPr>
        <p:txBody>
          <a:bodyPr wrap="square" rtlCol="0" anchor="t"/>
          <a:lstStyle/>
          <a:p>
            <a:pPr marL="0" indent="0">
              <a:lnSpc>
                <a:spcPts val="2392"/>
              </a:lnSpc>
              <a:buNone/>
            </a:pPr>
            <a:r>
              <a:rPr lang="en-US" sz="1495" kern="0" spc="-30" dirty="0">
                <a:solidFill>
                  <a:srgbClr val="272525"/>
                </a:solidFill>
                <a:ea typeface="Source Sans Pro" pitchFamily="34" charset="-122"/>
                <a:cs typeface="Source Sans Pro" pitchFamily="34" charset="-120"/>
              </a:rPr>
              <a:t>Makine öğrenmesi, derin öğrenme, nümerik optimizasyon</a:t>
            </a:r>
            <a:endParaRPr lang="en-US" sz="1495" dirty="0"/>
          </a:p>
        </p:txBody>
      </p:sp>
      <p:sp>
        <p:nvSpPr>
          <p:cNvPr id="24" name="Text 21"/>
          <p:cNvSpPr/>
          <p:nvPr/>
        </p:nvSpPr>
        <p:spPr>
          <a:xfrm>
            <a:off x="1842095" y="7012285"/>
            <a:ext cx="9716849" cy="637103"/>
          </a:xfrm>
          <a:prstGeom prst="rect">
            <a:avLst/>
          </a:prstGeom>
          <a:noFill/>
          <a:ln/>
        </p:spPr>
        <p:txBody>
          <a:bodyPr wrap="square" rtlCol="0" anchor="t"/>
          <a:lstStyle/>
          <a:p>
            <a:pPr marL="285750" indent="-285750">
              <a:lnSpc>
                <a:spcPts val="2392"/>
              </a:lnSpc>
              <a:buFont typeface="Arial" panose="020B0604020202020204" pitchFamily="34" charset="0"/>
              <a:buChar char="•"/>
            </a:pPr>
            <a:r>
              <a:rPr lang="en-US" sz="1600" kern="0" spc="-30" dirty="0">
                <a:solidFill>
                  <a:srgbClr val="272525"/>
                </a:solidFill>
                <a:latin typeface="Cambria" panose="02040503050406030204" pitchFamily="18" charset="0"/>
                <a:ea typeface="Cambria" panose="02040503050406030204" pitchFamily="18" charset="0"/>
                <a:cs typeface="Source Sans Pro" pitchFamily="34" charset="-120"/>
              </a:rPr>
              <a:t>Sayısal </a:t>
            </a:r>
            <a:r>
              <a:rPr lang="en-US" sz="1600" kern="0" spc="-30" dirty="0" err="1">
                <a:solidFill>
                  <a:srgbClr val="272525"/>
                </a:solidFill>
                <a:latin typeface="Cambria" panose="02040503050406030204" pitchFamily="18" charset="0"/>
                <a:ea typeface="Cambria" panose="02040503050406030204" pitchFamily="18" charset="0"/>
                <a:cs typeface="Source Sans Pro" pitchFamily="34" charset="-120"/>
              </a:rPr>
              <a:t>analiz</a:t>
            </a:r>
            <a:r>
              <a:rPr lang="en-US" sz="1600" kern="0" spc="-30" dirty="0">
                <a:solidFill>
                  <a:srgbClr val="272525"/>
                </a:solidFill>
                <a:latin typeface="Cambria" panose="02040503050406030204" pitchFamily="18" charset="0"/>
                <a:ea typeface="Cambria" panose="02040503050406030204" pitchFamily="18" charset="0"/>
                <a:cs typeface="Source Sans Pro" pitchFamily="34" charset="-120"/>
              </a:rPr>
              <a:t> </a:t>
            </a:r>
            <a:r>
              <a:rPr lang="en-US" sz="1600" kern="0" spc="-30" dirty="0" err="1">
                <a:solidFill>
                  <a:srgbClr val="272525"/>
                </a:solidFill>
                <a:latin typeface="Cambria" panose="02040503050406030204" pitchFamily="18" charset="0"/>
                <a:ea typeface="Cambria" panose="02040503050406030204" pitchFamily="18" charset="0"/>
                <a:cs typeface="Source Sans Pro" pitchFamily="34" charset="-120"/>
              </a:rPr>
              <a:t>yöntemler</a:t>
            </a:r>
            <a:r>
              <a:rPr lang="tr-TR" sz="1600" kern="0" spc="-30" dirty="0">
                <a:solidFill>
                  <a:srgbClr val="272525"/>
                </a:solidFill>
                <a:latin typeface="Cambria" panose="02040503050406030204" pitchFamily="18" charset="0"/>
                <a:ea typeface="Cambria" panose="02040503050406030204" pitchFamily="18" charset="0"/>
                <a:cs typeface="Source Sans Pro" pitchFamily="34" charset="-120"/>
              </a:rPr>
              <a:t>i</a:t>
            </a:r>
            <a:r>
              <a:rPr lang="en-US" sz="1600" kern="0" spc="-30" dirty="0">
                <a:solidFill>
                  <a:srgbClr val="272525"/>
                </a:solidFill>
                <a:latin typeface="Cambria" panose="02040503050406030204" pitchFamily="18" charset="0"/>
                <a:ea typeface="Cambria" panose="02040503050406030204" pitchFamily="18" charset="0"/>
                <a:cs typeface="Source Sans Pro" pitchFamily="34" charset="-120"/>
              </a:rPr>
              <a:t>, </a:t>
            </a:r>
            <a:r>
              <a:rPr lang="en-US" sz="1600" kern="0" spc="-30" dirty="0" err="1">
                <a:solidFill>
                  <a:srgbClr val="272525"/>
                </a:solidFill>
                <a:latin typeface="Cambria" panose="02040503050406030204" pitchFamily="18" charset="0"/>
                <a:ea typeface="Cambria" panose="02040503050406030204" pitchFamily="18" charset="0"/>
                <a:cs typeface="Source Sans Pro" pitchFamily="34" charset="-120"/>
              </a:rPr>
              <a:t>mühendislik</a:t>
            </a:r>
            <a:r>
              <a:rPr lang="en-US" sz="1600" kern="0" spc="-30" dirty="0">
                <a:solidFill>
                  <a:srgbClr val="272525"/>
                </a:solidFill>
                <a:latin typeface="Cambria" panose="02040503050406030204" pitchFamily="18" charset="0"/>
                <a:ea typeface="Cambria" panose="02040503050406030204" pitchFamily="18" charset="0"/>
                <a:cs typeface="Source Sans Pro" pitchFamily="34" charset="-120"/>
              </a:rPr>
              <a:t> uygulamalarının </a:t>
            </a:r>
            <a:r>
              <a:rPr lang="en-US" sz="1600" kern="0" spc="-30" dirty="0" err="1">
                <a:solidFill>
                  <a:srgbClr val="272525"/>
                </a:solidFill>
                <a:latin typeface="Cambria" panose="02040503050406030204" pitchFamily="18" charset="0"/>
                <a:ea typeface="Cambria" panose="02040503050406030204" pitchFamily="18" charset="0"/>
                <a:cs typeface="Source Sans Pro" pitchFamily="34" charset="-120"/>
              </a:rPr>
              <a:t>matematiksel</a:t>
            </a:r>
            <a:r>
              <a:rPr lang="en-US" sz="1600" kern="0" spc="-30" dirty="0">
                <a:solidFill>
                  <a:srgbClr val="272525"/>
                </a:solidFill>
                <a:latin typeface="Cambria" panose="02040503050406030204" pitchFamily="18" charset="0"/>
                <a:ea typeface="Cambria" panose="02040503050406030204" pitchFamily="18" charset="0"/>
                <a:cs typeface="Source Sans Pro" pitchFamily="34" charset="-120"/>
              </a:rPr>
              <a:t> temellerinin anlaşılmasını sağlar. </a:t>
            </a:r>
            <a:endParaRPr lang="en-US" sz="1600" dirty="0">
              <a:latin typeface="Cambria" panose="02040503050406030204" pitchFamily="18" charset="0"/>
              <a:ea typeface="Cambria" panose="02040503050406030204" pitchFamily="18" charset="0"/>
            </a:endParaRPr>
          </a:p>
        </p:txBody>
      </p:sp>
      <p:sp>
        <p:nvSpPr>
          <p:cNvPr id="25" name="Text 5">
            <a:extLst>
              <a:ext uri="{FF2B5EF4-FFF2-40B4-BE49-F238E27FC236}">
                <a16:creationId xmlns:a16="http://schemas.microsoft.com/office/drawing/2014/main" id="{D182EAAB-DA88-48FC-B524-F400644E95D9}"/>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rgbClr val="7030A0"/>
                </a:solidFill>
                <a:latin typeface="Vivaldi" panose="03020602050506090804" pitchFamily="66" charset="0"/>
                <a:ea typeface="Source Sans Pro" pitchFamily="34" charset="-122"/>
                <a:cs typeface="Source Sans Pro" pitchFamily="34" charset="-120"/>
              </a:rPr>
              <a:t>Dr.</a:t>
            </a:r>
            <a:r>
              <a:rPr lang="en-US" sz="1600" i="1" kern="0" spc="-34" dirty="0">
                <a:solidFill>
                  <a:srgbClr val="7030A0"/>
                </a:solidFill>
                <a:latin typeface="Vivaldi" panose="03020602050506090804" pitchFamily="66" charset="0"/>
                <a:ea typeface="Source Sans Pro" pitchFamily="34" charset="-122"/>
                <a:cs typeface="Source Sans Pro" pitchFamily="34" charset="-120"/>
              </a:rPr>
              <a:t> Yüksel Yurtay</a:t>
            </a:r>
            <a:endParaRPr lang="en-US" sz="1600" i="1" dirty="0">
              <a:solidFill>
                <a:srgbClr val="7030A0"/>
              </a:solidFill>
              <a:latin typeface="Vivaldi" panose="030206020505060908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p:spPr>
        <p:txBody>
          <a:bodyPr/>
          <a:lstStyle/>
          <a:p>
            <a:endParaRPr lang="tr-TR"/>
          </a:p>
        </p:txBody>
      </p:sp>
      <p:sp>
        <p:nvSpPr>
          <p:cNvPr id="4" name="Text 1"/>
          <p:cNvSpPr/>
          <p:nvPr/>
        </p:nvSpPr>
        <p:spPr>
          <a:xfrm>
            <a:off x="3220403" y="503753"/>
            <a:ext cx="8162092" cy="572333"/>
          </a:xfrm>
          <a:prstGeom prst="rect">
            <a:avLst/>
          </a:prstGeom>
          <a:noFill/>
          <a:ln/>
        </p:spPr>
        <p:txBody>
          <a:bodyPr wrap="none" rtlCol="0" anchor="t"/>
          <a:lstStyle/>
          <a:p>
            <a:pPr marL="0" indent="0" algn="ctr">
              <a:lnSpc>
                <a:spcPts val="4508"/>
              </a:lnSpc>
              <a:buNone/>
            </a:pPr>
            <a:r>
              <a:rPr lang="en-US" sz="2800" b="1" kern="0" spc="-29" dirty="0">
                <a:solidFill>
                  <a:srgbClr val="FF75D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donis-web" pitchFamily="34" charset="-120"/>
              </a:rPr>
              <a:t>Sayısal Analiz Yöntemlerinin Uygulanması</a:t>
            </a:r>
            <a:endPar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 name="Shape 2"/>
          <p:cNvSpPr/>
          <p:nvPr/>
        </p:nvSpPr>
        <p:spPr>
          <a:xfrm>
            <a:off x="7296864" y="1442442"/>
            <a:ext cx="36552" cy="6284119"/>
          </a:xfrm>
          <a:prstGeom prst="roundRect">
            <a:avLst>
              <a:gd name="adj" fmla="val 225526"/>
            </a:avLst>
          </a:prstGeom>
          <a:solidFill>
            <a:srgbClr val="D1B6E1"/>
          </a:solidFill>
          <a:ln/>
        </p:spPr>
        <p:txBody>
          <a:bodyPr/>
          <a:lstStyle/>
          <a:p>
            <a:endParaRPr lang="tr-TR"/>
          </a:p>
        </p:txBody>
      </p:sp>
      <p:sp>
        <p:nvSpPr>
          <p:cNvPr id="6" name="Shape 3"/>
          <p:cNvSpPr/>
          <p:nvPr/>
        </p:nvSpPr>
        <p:spPr>
          <a:xfrm>
            <a:off x="6467892" y="1773257"/>
            <a:ext cx="641152" cy="36552"/>
          </a:xfrm>
          <a:prstGeom prst="roundRect">
            <a:avLst>
              <a:gd name="adj" fmla="val 225526"/>
            </a:avLst>
          </a:prstGeom>
          <a:solidFill>
            <a:srgbClr val="D1B6E1"/>
          </a:solidFill>
          <a:ln/>
        </p:spPr>
        <p:txBody>
          <a:bodyPr/>
          <a:lstStyle/>
          <a:p>
            <a:endParaRPr lang="tr-TR"/>
          </a:p>
        </p:txBody>
      </p:sp>
      <p:sp>
        <p:nvSpPr>
          <p:cNvPr id="7" name="Shape 4"/>
          <p:cNvSpPr/>
          <p:nvPr/>
        </p:nvSpPr>
        <p:spPr>
          <a:xfrm>
            <a:off x="7109043" y="1585555"/>
            <a:ext cx="412075" cy="412075"/>
          </a:xfrm>
          <a:prstGeom prst="roundRect">
            <a:avLst>
              <a:gd name="adj" fmla="val 20005"/>
            </a:avLst>
          </a:prstGeom>
          <a:noFill/>
          <a:ln w="7620">
            <a:solidFill>
              <a:srgbClr val="D1B6E1"/>
            </a:solidFill>
            <a:prstDash val="solid"/>
          </a:ln>
        </p:spPr>
        <p:txBody>
          <a:bodyPr/>
          <a:lstStyle/>
          <a:p>
            <a:endParaRPr lang="tr-TR"/>
          </a:p>
        </p:txBody>
      </p:sp>
      <p:sp>
        <p:nvSpPr>
          <p:cNvPr id="8" name="Text 5"/>
          <p:cNvSpPr/>
          <p:nvPr/>
        </p:nvSpPr>
        <p:spPr>
          <a:xfrm>
            <a:off x="7238702" y="1619845"/>
            <a:ext cx="152638" cy="343495"/>
          </a:xfrm>
          <a:prstGeom prst="rect">
            <a:avLst/>
          </a:prstGeom>
          <a:noFill/>
          <a:ln/>
        </p:spPr>
        <p:txBody>
          <a:bodyPr wrap="none" rtlCol="0" anchor="t"/>
          <a:lstStyle/>
          <a:p>
            <a:pPr marL="0" indent="0" algn="ctr">
              <a:lnSpc>
                <a:spcPts val="2705"/>
              </a:lnSpc>
              <a:buNone/>
            </a:pPr>
            <a:r>
              <a:rPr lang="en-US" sz="2164" b="1" kern="0" spc="-29" dirty="0">
                <a:solidFill>
                  <a:srgbClr val="272525"/>
                </a:solidFill>
                <a:latin typeface="adonis-web" pitchFamily="34" charset="0"/>
                <a:ea typeface="adonis-web" pitchFamily="34" charset="-122"/>
                <a:cs typeface="adonis-web" pitchFamily="34" charset="-120"/>
              </a:rPr>
              <a:t>1</a:t>
            </a:r>
            <a:endParaRPr lang="en-US" sz="2164" dirty="0"/>
          </a:p>
        </p:txBody>
      </p:sp>
      <p:sp>
        <p:nvSpPr>
          <p:cNvPr id="9" name="Text 6"/>
          <p:cNvSpPr/>
          <p:nvPr/>
        </p:nvSpPr>
        <p:spPr>
          <a:xfrm>
            <a:off x="4017764" y="1625560"/>
            <a:ext cx="2289810" cy="286107"/>
          </a:xfrm>
          <a:prstGeom prst="rect">
            <a:avLst/>
          </a:prstGeom>
          <a:noFill/>
          <a:ln/>
        </p:spPr>
        <p:txBody>
          <a:bodyPr wrap="none" rtlCol="0" anchor="t"/>
          <a:lstStyle/>
          <a:p>
            <a:pPr marL="0" indent="0" algn="r">
              <a:lnSpc>
                <a:spcPts val="2254"/>
              </a:lnSpc>
              <a:buNone/>
            </a:pPr>
            <a:r>
              <a:rPr lang="en-US" sz="1803" b="1" kern="0" spc="-29" dirty="0">
                <a:solidFill>
                  <a:srgbClr val="7030A0"/>
                </a:solidFill>
                <a:latin typeface="adonis-web" pitchFamily="34" charset="0"/>
                <a:ea typeface="adonis-web" pitchFamily="34" charset="-122"/>
                <a:cs typeface="adonis-web" pitchFamily="34" charset="-120"/>
              </a:rPr>
              <a:t>Kod Geliştirme</a:t>
            </a:r>
            <a:endParaRPr lang="en-US" sz="1803" dirty="0">
              <a:solidFill>
                <a:srgbClr val="7030A0"/>
              </a:solidFill>
            </a:endParaRPr>
          </a:p>
        </p:txBody>
      </p:sp>
      <p:sp>
        <p:nvSpPr>
          <p:cNvPr id="10" name="Text 7"/>
          <p:cNvSpPr/>
          <p:nvPr/>
        </p:nvSpPr>
        <p:spPr>
          <a:xfrm>
            <a:off x="3220403" y="2021562"/>
            <a:ext cx="3087172" cy="1465659"/>
          </a:xfrm>
          <a:prstGeom prst="rect">
            <a:avLst/>
          </a:prstGeom>
          <a:noFill/>
          <a:ln/>
        </p:spPr>
        <p:txBody>
          <a:bodyPr wrap="square" rtlCol="0" anchor="t"/>
          <a:lstStyle/>
          <a:p>
            <a:pPr marL="0" indent="0" algn="r">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Sayısal analiz yöntemleri, programlama dilleri (C, C++, Python, MATLAB vb.) kullanılarak uygulanır. Öğrenciler, bu yöntemleri kodlama becerilerini geliştirmek için kullanır.</a:t>
            </a:r>
            <a:endParaRPr lang="en-US" sz="1442" dirty="0"/>
          </a:p>
        </p:txBody>
      </p:sp>
      <p:sp>
        <p:nvSpPr>
          <p:cNvPr id="11" name="Shape 8"/>
          <p:cNvSpPr/>
          <p:nvPr/>
        </p:nvSpPr>
        <p:spPr>
          <a:xfrm>
            <a:off x="7521119" y="2689086"/>
            <a:ext cx="641152" cy="36552"/>
          </a:xfrm>
          <a:prstGeom prst="roundRect">
            <a:avLst>
              <a:gd name="adj" fmla="val 225526"/>
            </a:avLst>
          </a:prstGeom>
          <a:solidFill>
            <a:srgbClr val="D1B6E1"/>
          </a:solidFill>
          <a:ln/>
        </p:spPr>
        <p:txBody>
          <a:bodyPr/>
          <a:lstStyle/>
          <a:p>
            <a:endParaRPr lang="tr-TR"/>
          </a:p>
        </p:txBody>
      </p:sp>
      <p:sp>
        <p:nvSpPr>
          <p:cNvPr id="12" name="Shape 9"/>
          <p:cNvSpPr/>
          <p:nvPr/>
        </p:nvSpPr>
        <p:spPr>
          <a:xfrm>
            <a:off x="7109043" y="2501384"/>
            <a:ext cx="412075" cy="412075"/>
          </a:xfrm>
          <a:prstGeom prst="roundRect">
            <a:avLst>
              <a:gd name="adj" fmla="val 20005"/>
            </a:avLst>
          </a:prstGeom>
          <a:noFill/>
          <a:ln w="7620">
            <a:solidFill>
              <a:srgbClr val="D1B6E1"/>
            </a:solidFill>
            <a:prstDash val="solid"/>
          </a:ln>
        </p:spPr>
        <p:txBody>
          <a:bodyPr/>
          <a:lstStyle/>
          <a:p>
            <a:endParaRPr lang="tr-TR"/>
          </a:p>
        </p:txBody>
      </p:sp>
      <p:sp>
        <p:nvSpPr>
          <p:cNvPr id="13" name="Text 10"/>
          <p:cNvSpPr/>
          <p:nvPr/>
        </p:nvSpPr>
        <p:spPr>
          <a:xfrm>
            <a:off x="7238702" y="2535674"/>
            <a:ext cx="152638" cy="343495"/>
          </a:xfrm>
          <a:prstGeom prst="rect">
            <a:avLst/>
          </a:prstGeom>
          <a:noFill/>
          <a:ln/>
        </p:spPr>
        <p:txBody>
          <a:bodyPr wrap="none" rtlCol="0" anchor="t"/>
          <a:lstStyle/>
          <a:p>
            <a:pPr marL="0" indent="0" algn="ctr">
              <a:lnSpc>
                <a:spcPts val="2705"/>
              </a:lnSpc>
              <a:buNone/>
            </a:pPr>
            <a:r>
              <a:rPr lang="en-US" sz="2164" b="1" kern="0" spc="-29" dirty="0">
                <a:solidFill>
                  <a:srgbClr val="272525"/>
                </a:solidFill>
                <a:latin typeface="adonis-web" pitchFamily="34" charset="0"/>
                <a:ea typeface="adonis-web" pitchFamily="34" charset="-122"/>
                <a:cs typeface="adonis-web" pitchFamily="34" charset="-120"/>
              </a:rPr>
              <a:t>2</a:t>
            </a:r>
            <a:endParaRPr lang="en-US" sz="2164" dirty="0"/>
          </a:p>
        </p:txBody>
      </p:sp>
      <p:sp>
        <p:nvSpPr>
          <p:cNvPr id="14" name="Text 11"/>
          <p:cNvSpPr/>
          <p:nvPr/>
        </p:nvSpPr>
        <p:spPr>
          <a:xfrm>
            <a:off x="8322588" y="2541389"/>
            <a:ext cx="2289810" cy="286107"/>
          </a:xfrm>
          <a:prstGeom prst="rect">
            <a:avLst/>
          </a:prstGeom>
          <a:noFill/>
          <a:ln/>
        </p:spPr>
        <p:txBody>
          <a:bodyPr wrap="none" rtlCol="0" anchor="t"/>
          <a:lstStyle/>
          <a:p>
            <a:pPr marL="0" indent="0" algn="l">
              <a:lnSpc>
                <a:spcPts val="2254"/>
              </a:lnSpc>
              <a:buNone/>
            </a:pPr>
            <a:r>
              <a:rPr lang="en-US" sz="1803" b="1" kern="0" spc="-29" dirty="0">
                <a:solidFill>
                  <a:srgbClr val="7030A0"/>
                </a:solidFill>
                <a:latin typeface="adonis-web" pitchFamily="34" charset="0"/>
                <a:ea typeface="adonis-web" pitchFamily="34" charset="-122"/>
                <a:cs typeface="adonis-web" pitchFamily="34" charset="-120"/>
              </a:rPr>
              <a:t>Simülasyon Araçları</a:t>
            </a:r>
            <a:endParaRPr lang="en-US" sz="1803" dirty="0">
              <a:solidFill>
                <a:srgbClr val="7030A0"/>
              </a:solidFill>
            </a:endParaRPr>
          </a:p>
        </p:txBody>
      </p:sp>
      <p:sp>
        <p:nvSpPr>
          <p:cNvPr id="15" name="Text 12"/>
          <p:cNvSpPr/>
          <p:nvPr/>
        </p:nvSpPr>
        <p:spPr>
          <a:xfrm>
            <a:off x="8322588" y="2937391"/>
            <a:ext cx="3087291" cy="1758791"/>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Mühendislik simülasyonları için özel yazılımlar ve araçlar (ANSYS, </a:t>
            </a:r>
            <a:r>
              <a:rPr lang="en-US" sz="1442" b="1" kern="0" spc="-29" dirty="0">
                <a:solidFill>
                  <a:srgbClr val="272525"/>
                </a:solidFill>
                <a:latin typeface="Source Sans Pro" pitchFamily="34" charset="0"/>
                <a:ea typeface="Source Sans Pro" pitchFamily="34" charset="-122"/>
                <a:cs typeface="Source Sans Pro" pitchFamily="34" charset="-120"/>
              </a:rPr>
              <a:t>MATLAB</a:t>
            </a:r>
            <a:r>
              <a:rPr lang="en-US" sz="1442" kern="0" spc="-29" dirty="0">
                <a:solidFill>
                  <a:srgbClr val="272525"/>
                </a:solidFill>
                <a:latin typeface="Source Sans Pro" pitchFamily="34" charset="0"/>
                <a:ea typeface="Source Sans Pro" pitchFamily="34" charset="-122"/>
                <a:cs typeface="Source Sans Pro" pitchFamily="34" charset="-120"/>
              </a:rPr>
              <a:t> Simulink, LS-DYNA vb.) kullanılır. Bu araçlar, sayısal analiz yöntemlerini kullanarak karmaşık sistemlerin modellenmesini ve simülasyonunu sağlar.</a:t>
            </a:r>
            <a:endParaRPr lang="en-US" sz="1442" dirty="0"/>
          </a:p>
        </p:txBody>
      </p:sp>
      <p:sp>
        <p:nvSpPr>
          <p:cNvPr id="16" name="Shape 13"/>
          <p:cNvSpPr/>
          <p:nvPr/>
        </p:nvSpPr>
        <p:spPr>
          <a:xfrm>
            <a:off x="6467892" y="4184273"/>
            <a:ext cx="641152" cy="36552"/>
          </a:xfrm>
          <a:prstGeom prst="roundRect">
            <a:avLst>
              <a:gd name="adj" fmla="val 225526"/>
            </a:avLst>
          </a:prstGeom>
          <a:solidFill>
            <a:srgbClr val="D1B6E1"/>
          </a:solidFill>
          <a:ln/>
        </p:spPr>
        <p:txBody>
          <a:bodyPr/>
          <a:lstStyle/>
          <a:p>
            <a:endParaRPr lang="tr-TR"/>
          </a:p>
        </p:txBody>
      </p:sp>
      <p:sp>
        <p:nvSpPr>
          <p:cNvPr id="17" name="Shape 14"/>
          <p:cNvSpPr/>
          <p:nvPr/>
        </p:nvSpPr>
        <p:spPr>
          <a:xfrm>
            <a:off x="7109043" y="3996571"/>
            <a:ext cx="412075" cy="412075"/>
          </a:xfrm>
          <a:prstGeom prst="roundRect">
            <a:avLst>
              <a:gd name="adj" fmla="val 20005"/>
            </a:avLst>
          </a:prstGeom>
          <a:noFill/>
          <a:ln w="7620">
            <a:solidFill>
              <a:srgbClr val="D1B6E1"/>
            </a:solidFill>
            <a:prstDash val="solid"/>
          </a:ln>
        </p:spPr>
        <p:txBody>
          <a:bodyPr/>
          <a:lstStyle/>
          <a:p>
            <a:endParaRPr lang="tr-TR"/>
          </a:p>
        </p:txBody>
      </p:sp>
      <p:sp>
        <p:nvSpPr>
          <p:cNvPr id="18" name="Text 15"/>
          <p:cNvSpPr/>
          <p:nvPr/>
        </p:nvSpPr>
        <p:spPr>
          <a:xfrm>
            <a:off x="7238702" y="4030861"/>
            <a:ext cx="152638" cy="343495"/>
          </a:xfrm>
          <a:prstGeom prst="rect">
            <a:avLst/>
          </a:prstGeom>
          <a:noFill/>
          <a:ln/>
        </p:spPr>
        <p:txBody>
          <a:bodyPr wrap="none" rtlCol="0" anchor="t"/>
          <a:lstStyle/>
          <a:p>
            <a:pPr marL="0" indent="0" algn="ctr">
              <a:lnSpc>
                <a:spcPts val="2705"/>
              </a:lnSpc>
              <a:buNone/>
            </a:pPr>
            <a:r>
              <a:rPr lang="en-US" sz="2164" b="1" kern="0" spc="-29" dirty="0">
                <a:solidFill>
                  <a:srgbClr val="272525"/>
                </a:solidFill>
                <a:latin typeface="adonis-web" pitchFamily="34" charset="0"/>
                <a:ea typeface="adonis-web" pitchFamily="34" charset="-122"/>
                <a:cs typeface="adonis-web" pitchFamily="34" charset="-120"/>
              </a:rPr>
              <a:t>3</a:t>
            </a:r>
            <a:endParaRPr lang="en-US" sz="2164" dirty="0"/>
          </a:p>
        </p:txBody>
      </p:sp>
      <p:sp>
        <p:nvSpPr>
          <p:cNvPr id="19" name="Text 16"/>
          <p:cNvSpPr/>
          <p:nvPr/>
        </p:nvSpPr>
        <p:spPr>
          <a:xfrm>
            <a:off x="4016573" y="4036576"/>
            <a:ext cx="2291001" cy="286107"/>
          </a:xfrm>
          <a:prstGeom prst="rect">
            <a:avLst/>
          </a:prstGeom>
          <a:noFill/>
          <a:ln/>
        </p:spPr>
        <p:txBody>
          <a:bodyPr wrap="none" rtlCol="0" anchor="t"/>
          <a:lstStyle/>
          <a:p>
            <a:pPr marL="0" indent="0" algn="r">
              <a:lnSpc>
                <a:spcPts val="2254"/>
              </a:lnSpc>
              <a:buNone/>
            </a:pPr>
            <a:r>
              <a:rPr lang="en-US" sz="1803" b="1" kern="0" spc="-29" dirty="0">
                <a:solidFill>
                  <a:srgbClr val="7030A0"/>
                </a:solidFill>
                <a:latin typeface="adonis-web" pitchFamily="34" charset="0"/>
                <a:ea typeface="adonis-web" pitchFamily="34" charset="-122"/>
                <a:cs typeface="adonis-web" pitchFamily="34" charset="-120"/>
              </a:rPr>
              <a:t>Veri Analizi Platformları</a:t>
            </a:r>
            <a:endParaRPr lang="en-US" sz="1803" dirty="0">
              <a:solidFill>
                <a:srgbClr val="7030A0"/>
              </a:solidFill>
            </a:endParaRPr>
          </a:p>
        </p:txBody>
      </p:sp>
      <p:sp>
        <p:nvSpPr>
          <p:cNvPr id="20" name="Text 17"/>
          <p:cNvSpPr/>
          <p:nvPr/>
        </p:nvSpPr>
        <p:spPr>
          <a:xfrm>
            <a:off x="3220403" y="4432578"/>
            <a:ext cx="3087172" cy="1758791"/>
          </a:xfrm>
          <a:prstGeom prst="rect">
            <a:avLst/>
          </a:prstGeom>
          <a:noFill/>
          <a:ln/>
        </p:spPr>
        <p:txBody>
          <a:bodyPr wrap="square" rtlCol="0" anchor="t"/>
          <a:lstStyle/>
          <a:p>
            <a:pPr marL="0" indent="0" algn="r">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Büyük veri analizinde, sayısal analiz yöntemleri çeşitli platformlar (Apache Spark, TensorFlow, scikit-learn vb.) üzerinde uygulanır. Bu platformlar, paralel işleme ve dağıtık hesaplama özelliklerine sahiptir.</a:t>
            </a:r>
            <a:endParaRPr lang="en-US" sz="1442" dirty="0"/>
          </a:p>
        </p:txBody>
      </p:sp>
      <p:sp>
        <p:nvSpPr>
          <p:cNvPr id="21" name="Shape 18"/>
          <p:cNvSpPr/>
          <p:nvPr/>
        </p:nvSpPr>
        <p:spPr>
          <a:xfrm>
            <a:off x="7521119" y="5536347"/>
            <a:ext cx="641152" cy="36552"/>
          </a:xfrm>
          <a:prstGeom prst="roundRect">
            <a:avLst>
              <a:gd name="adj" fmla="val 225526"/>
            </a:avLst>
          </a:prstGeom>
          <a:solidFill>
            <a:srgbClr val="D1B6E1"/>
          </a:solidFill>
          <a:ln/>
        </p:spPr>
        <p:txBody>
          <a:bodyPr/>
          <a:lstStyle/>
          <a:p>
            <a:endParaRPr lang="tr-TR"/>
          </a:p>
        </p:txBody>
      </p:sp>
      <p:sp>
        <p:nvSpPr>
          <p:cNvPr id="22" name="Shape 19"/>
          <p:cNvSpPr/>
          <p:nvPr/>
        </p:nvSpPr>
        <p:spPr>
          <a:xfrm>
            <a:off x="7109043" y="5348645"/>
            <a:ext cx="412075" cy="412075"/>
          </a:xfrm>
          <a:prstGeom prst="roundRect">
            <a:avLst>
              <a:gd name="adj" fmla="val 20005"/>
            </a:avLst>
          </a:prstGeom>
          <a:noFill/>
          <a:ln w="7620">
            <a:solidFill>
              <a:srgbClr val="D1B6E1"/>
            </a:solidFill>
            <a:prstDash val="solid"/>
          </a:ln>
        </p:spPr>
        <p:txBody>
          <a:bodyPr/>
          <a:lstStyle/>
          <a:p>
            <a:endParaRPr lang="tr-TR"/>
          </a:p>
        </p:txBody>
      </p:sp>
      <p:sp>
        <p:nvSpPr>
          <p:cNvPr id="23" name="Text 20"/>
          <p:cNvSpPr/>
          <p:nvPr/>
        </p:nvSpPr>
        <p:spPr>
          <a:xfrm>
            <a:off x="7238702" y="5382935"/>
            <a:ext cx="152638" cy="343495"/>
          </a:xfrm>
          <a:prstGeom prst="rect">
            <a:avLst/>
          </a:prstGeom>
          <a:noFill/>
          <a:ln/>
        </p:spPr>
        <p:txBody>
          <a:bodyPr wrap="none" rtlCol="0" anchor="t"/>
          <a:lstStyle/>
          <a:p>
            <a:pPr marL="0" indent="0" algn="ctr">
              <a:lnSpc>
                <a:spcPts val="2705"/>
              </a:lnSpc>
              <a:buNone/>
            </a:pPr>
            <a:r>
              <a:rPr lang="en-US" sz="2164" b="1" kern="0" spc="-29" dirty="0">
                <a:solidFill>
                  <a:srgbClr val="272525"/>
                </a:solidFill>
                <a:latin typeface="adonis-web" pitchFamily="34" charset="0"/>
                <a:ea typeface="adonis-web" pitchFamily="34" charset="-122"/>
                <a:cs typeface="adonis-web" pitchFamily="34" charset="-120"/>
              </a:rPr>
              <a:t>4</a:t>
            </a:r>
            <a:endParaRPr lang="en-US" sz="2164" dirty="0"/>
          </a:p>
        </p:txBody>
      </p:sp>
      <p:sp>
        <p:nvSpPr>
          <p:cNvPr id="24" name="Text 21"/>
          <p:cNvSpPr/>
          <p:nvPr/>
        </p:nvSpPr>
        <p:spPr>
          <a:xfrm>
            <a:off x="8322588" y="5388650"/>
            <a:ext cx="2289810" cy="286107"/>
          </a:xfrm>
          <a:prstGeom prst="rect">
            <a:avLst/>
          </a:prstGeom>
          <a:noFill/>
          <a:ln/>
        </p:spPr>
        <p:txBody>
          <a:bodyPr wrap="none" rtlCol="0" anchor="t"/>
          <a:lstStyle/>
          <a:p>
            <a:pPr marL="0" indent="0" algn="l">
              <a:lnSpc>
                <a:spcPts val="2254"/>
              </a:lnSpc>
              <a:buNone/>
            </a:pPr>
            <a:r>
              <a:rPr lang="en-US" sz="1803" b="1" kern="0" spc="-29" dirty="0">
                <a:solidFill>
                  <a:srgbClr val="7030A0"/>
                </a:solidFill>
                <a:latin typeface="adonis-web" pitchFamily="34" charset="0"/>
                <a:ea typeface="adonis-web" pitchFamily="34" charset="-122"/>
                <a:cs typeface="adonis-web" pitchFamily="34" charset="-120"/>
              </a:rPr>
              <a:t>Gerçek Projeler</a:t>
            </a:r>
            <a:endParaRPr lang="en-US" sz="1803" dirty="0">
              <a:solidFill>
                <a:srgbClr val="7030A0"/>
              </a:solidFill>
            </a:endParaRPr>
          </a:p>
        </p:txBody>
      </p:sp>
      <p:sp>
        <p:nvSpPr>
          <p:cNvPr id="25" name="Text 22"/>
          <p:cNvSpPr/>
          <p:nvPr/>
        </p:nvSpPr>
        <p:spPr>
          <a:xfrm>
            <a:off x="8322588" y="5784652"/>
            <a:ext cx="3290292" cy="1758791"/>
          </a:xfrm>
          <a:prstGeom prst="rect">
            <a:avLst/>
          </a:prstGeom>
          <a:noFill/>
          <a:ln/>
        </p:spPr>
        <p:txBody>
          <a:bodyPr wrap="square" rtlCol="0" anchor="t"/>
          <a:lstStyle/>
          <a:p>
            <a:pPr marL="0" indent="0" algn="l">
              <a:lnSpc>
                <a:spcPts val="2308"/>
              </a:lnSpc>
              <a:buNone/>
            </a:pPr>
            <a:r>
              <a:rPr lang="en-US" sz="1442" kern="0" spc="-29" dirty="0">
                <a:solidFill>
                  <a:srgbClr val="272525"/>
                </a:solidFill>
                <a:latin typeface="Source Sans Pro" pitchFamily="34" charset="0"/>
                <a:ea typeface="Source Sans Pro" pitchFamily="34" charset="-122"/>
                <a:cs typeface="Source Sans Pro" pitchFamily="34" charset="-120"/>
              </a:rPr>
              <a:t>Sayısal analiz </a:t>
            </a:r>
            <a:r>
              <a:rPr lang="en-US" sz="1442" kern="0" spc="-29" dirty="0" err="1">
                <a:solidFill>
                  <a:srgbClr val="272525"/>
                </a:solidFill>
                <a:latin typeface="Source Sans Pro" pitchFamily="34" charset="0"/>
                <a:ea typeface="Source Sans Pro" pitchFamily="34" charset="-122"/>
                <a:cs typeface="Source Sans Pro" pitchFamily="34" charset="-120"/>
              </a:rPr>
              <a:t>yöntemlerinin</a:t>
            </a:r>
            <a:r>
              <a:rPr lang="en-US" sz="1442" kern="0" spc="-29" dirty="0">
                <a:solidFill>
                  <a:srgbClr val="272525"/>
                </a:solidFill>
                <a:latin typeface="Source Sans Pro" pitchFamily="34" charset="0"/>
                <a:ea typeface="Source Sans Pro" pitchFamily="34" charset="-122"/>
                <a:cs typeface="Source Sans Pro" pitchFamily="34" charset="-120"/>
              </a:rPr>
              <a:t> uygulanması, gerçek </a:t>
            </a:r>
            <a:r>
              <a:rPr lang="en-US" sz="1442" kern="0" spc="-29" dirty="0" err="1">
                <a:solidFill>
                  <a:srgbClr val="272525"/>
                </a:solidFill>
                <a:latin typeface="Source Sans Pro" pitchFamily="34" charset="0"/>
                <a:ea typeface="Source Sans Pro" pitchFamily="34" charset="-122"/>
                <a:cs typeface="Source Sans Pro" pitchFamily="34" charset="-120"/>
              </a:rPr>
              <a:t>mühendislik</a:t>
            </a:r>
            <a:r>
              <a:rPr lang="en-US" sz="1442" kern="0" spc="-29" dirty="0">
                <a:solidFill>
                  <a:srgbClr val="272525"/>
                </a:solidFill>
                <a:latin typeface="Source Sans Pro" pitchFamily="34" charset="0"/>
                <a:ea typeface="Source Sans Pro" pitchFamily="34" charset="-122"/>
                <a:cs typeface="Source Sans Pro" pitchFamily="34" charset="-120"/>
              </a:rPr>
              <a:t> projelerinde de yapılır. </a:t>
            </a:r>
            <a:r>
              <a:rPr lang="tr-TR" sz="1442" kern="0" spc="-29" dirty="0">
                <a:solidFill>
                  <a:srgbClr val="272525"/>
                </a:solidFill>
                <a:latin typeface="Source Sans Pro" pitchFamily="34" charset="0"/>
                <a:ea typeface="Source Sans Pro" pitchFamily="34" charset="-122"/>
                <a:cs typeface="Source Sans Pro" pitchFamily="34" charset="-120"/>
              </a:rPr>
              <a:t>Ayrıca</a:t>
            </a:r>
            <a:r>
              <a:rPr lang="en-US" sz="1442" kern="0" spc="-29" dirty="0">
                <a:solidFill>
                  <a:srgbClr val="272525"/>
                </a:solidFill>
                <a:latin typeface="Source Sans Pro" pitchFamily="34" charset="0"/>
                <a:ea typeface="Source Sans Pro" pitchFamily="34" charset="-122"/>
                <a:cs typeface="Source Sans Pro" pitchFamily="34" charset="-120"/>
              </a:rPr>
              <a:t>, modelleme, sayısal çözüm ve sonuçların </a:t>
            </a:r>
            <a:r>
              <a:rPr lang="en-US" sz="1442" kern="0" spc="-29" dirty="0" err="1">
                <a:solidFill>
                  <a:srgbClr val="272525"/>
                </a:solidFill>
                <a:latin typeface="Source Sans Pro" pitchFamily="34" charset="0"/>
                <a:ea typeface="Source Sans Pro" pitchFamily="34" charset="-122"/>
                <a:cs typeface="Source Sans Pro" pitchFamily="34" charset="-120"/>
              </a:rPr>
              <a:t>yorumlanması</a:t>
            </a:r>
            <a:r>
              <a:rPr lang="en-US" sz="1442" kern="0" spc="-29" dirty="0">
                <a:solidFill>
                  <a:srgbClr val="272525"/>
                </a:solidFill>
                <a:latin typeface="Source Sans Pro" pitchFamily="34" charset="0"/>
                <a:ea typeface="Source Sans Pro" pitchFamily="34" charset="-122"/>
                <a:cs typeface="Source Sans Pro" pitchFamily="34" charset="-120"/>
              </a:rPr>
              <a:t> </a:t>
            </a:r>
            <a:r>
              <a:rPr lang="en-US" sz="1442" kern="0" spc="-29" dirty="0" err="1">
                <a:solidFill>
                  <a:srgbClr val="272525"/>
                </a:solidFill>
                <a:latin typeface="Source Sans Pro" pitchFamily="34" charset="0"/>
                <a:ea typeface="Source Sans Pro" pitchFamily="34" charset="-122"/>
                <a:cs typeface="Source Sans Pro" pitchFamily="34" charset="-120"/>
              </a:rPr>
              <a:t>aşamalarında</a:t>
            </a:r>
            <a:r>
              <a:rPr lang="en-US" sz="1442" kern="0" spc="-29" dirty="0">
                <a:solidFill>
                  <a:srgbClr val="272525"/>
                </a:solidFill>
                <a:latin typeface="Source Sans Pro" pitchFamily="34" charset="0"/>
                <a:ea typeface="Source Sans Pro" pitchFamily="34" charset="-122"/>
                <a:cs typeface="Source Sans Pro" pitchFamily="34" charset="-120"/>
              </a:rPr>
              <a:t> </a:t>
            </a:r>
            <a:r>
              <a:rPr lang="en-US" sz="1442" kern="0" spc="-29" dirty="0" err="1">
                <a:solidFill>
                  <a:srgbClr val="272525"/>
                </a:solidFill>
                <a:latin typeface="Source Sans Pro" pitchFamily="34" charset="0"/>
                <a:ea typeface="Source Sans Pro" pitchFamily="34" charset="-122"/>
                <a:cs typeface="Source Sans Pro" pitchFamily="34" charset="-120"/>
              </a:rPr>
              <a:t>geçerek</a:t>
            </a:r>
            <a:r>
              <a:rPr lang="en-US" sz="1442" kern="0" spc="-29" dirty="0">
                <a:solidFill>
                  <a:srgbClr val="272525"/>
                </a:solidFill>
                <a:latin typeface="Source Sans Pro" pitchFamily="34" charset="0"/>
                <a:ea typeface="Source Sans Pro" pitchFamily="34" charset="-122"/>
                <a:cs typeface="Source Sans Pro" pitchFamily="34" charset="-120"/>
              </a:rPr>
              <a:t> </a:t>
            </a:r>
            <a:r>
              <a:rPr lang="en-US" sz="1442" kern="0" spc="-29" dirty="0" err="1">
                <a:solidFill>
                  <a:srgbClr val="272525"/>
                </a:solidFill>
                <a:latin typeface="Source Sans Pro" pitchFamily="34" charset="0"/>
                <a:ea typeface="Source Sans Pro" pitchFamily="34" charset="-122"/>
                <a:cs typeface="Source Sans Pro" pitchFamily="34" charset="-120"/>
              </a:rPr>
              <a:t>becerileri</a:t>
            </a:r>
            <a:r>
              <a:rPr lang="tr-TR" sz="1442" kern="0" spc="-29" dirty="0">
                <a:solidFill>
                  <a:srgbClr val="272525"/>
                </a:solidFill>
                <a:latin typeface="Source Sans Pro" pitchFamily="34" charset="0"/>
                <a:ea typeface="Source Sans Pro" pitchFamily="34" charset="-122"/>
                <a:cs typeface="Source Sans Pro" pitchFamily="34" charset="-120"/>
              </a:rPr>
              <a:t> destekler.</a:t>
            </a:r>
            <a:endParaRPr lang="en-US" sz="1442" dirty="0"/>
          </a:p>
        </p:txBody>
      </p:sp>
      <p:sp>
        <p:nvSpPr>
          <p:cNvPr id="26" name="Text 5">
            <a:extLst>
              <a:ext uri="{FF2B5EF4-FFF2-40B4-BE49-F238E27FC236}">
                <a16:creationId xmlns:a16="http://schemas.microsoft.com/office/drawing/2014/main" id="{0A5558CD-37A6-432E-B0D0-3B4C9E886B72}"/>
              </a:ext>
            </a:extLst>
          </p:cNvPr>
          <p:cNvSpPr/>
          <p:nvPr/>
        </p:nvSpPr>
        <p:spPr>
          <a:xfrm>
            <a:off x="12903200" y="7760335"/>
            <a:ext cx="1615440" cy="380643"/>
          </a:xfrm>
          <a:prstGeom prst="rect">
            <a:avLst/>
          </a:prstGeom>
          <a:noFill/>
          <a:ln/>
        </p:spPr>
        <p:txBody>
          <a:bodyPr wrap="none" rtlCol="0" anchor="t"/>
          <a:lstStyle/>
          <a:p>
            <a:pPr marL="0" indent="0" algn="l">
              <a:lnSpc>
                <a:spcPts val="2998"/>
              </a:lnSpc>
              <a:buNone/>
            </a:pPr>
            <a:r>
              <a:rPr lang="tr-TR" sz="1600" i="1" kern="0" spc="-34" dirty="0">
                <a:solidFill>
                  <a:srgbClr val="7030A0"/>
                </a:solidFill>
                <a:latin typeface="Vivaldi" panose="03020602050506090804" pitchFamily="66" charset="0"/>
                <a:ea typeface="Source Sans Pro" pitchFamily="34" charset="-122"/>
                <a:cs typeface="Source Sans Pro" pitchFamily="34" charset="-120"/>
              </a:rPr>
              <a:t>Dr.</a:t>
            </a:r>
            <a:r>
              <a:rPr lang="en-US" sz="1600" i="1" kern="0" spc="-34" dirty="0">
                <a:solidFill>
                  <a:srgbClr val="7030A0"/>
                </a:solidFill>
                <a:latin typeface="Vivaldi" panose="03020602050506090804" pitchFamily="66" charset="0"/>
                <a:ea typeface="Source Sans Pro" pitchFamily="34" charset="-122"/>
                <a:cs typeface="Source Sans Pro" pitchFamily="34" charset="-120"/>
              </a:rPr>
              <a:t> Yüksel Yurtay</a:t>
            </a:r>
            <a:endParaRPr lang="en-US" sz="1600" i="1" dirty="0">
              <a:solidFill>
                <a:srgbClr val="7030A0"/>
              </a:solidFill>
              <a:latin typeface="Vivaldi" panose="030206020505060908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tr-TR"/>
          </a:p>
        </p:txBody>
      </p:sp>
      <p:sp>
        <p:nvSpPr>
          <p:cNvPr id="3" name="Shape 1"/>
          <p:cNvSpPr/>
          <p:nvPr/>
        </p:nvSpPr>
        <p:spPr>
          <a:xfrm>
            <a:off x="0" y="0"/>
            <a:ext cx="14630400" cy="8229600"/>
          </a:xfrm>
          <a:prstGeom prst="rect">
            <a:avLst/>
          </a:prstGeom>
          <a:solidFill>
            <a:srgbClr val="FFFFFF"/>
          </a:solidFill>
          <a:ln/>
        </p:spPr>
        <p:txBody>
          <a:bodyPr/>
          <a:lstStyle/>
          <a:p>
            <a:endParaRPr lang="tr-T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4270449" y="671207"/>
            <a:ext cx="10194588" cy="3458051"/>
          </a:xfrm>
          <a:prstGeom prst="rect">
            <a:avLst/>
          </a:prstGeom>
          <a:noFill/>
          <a:ln/>
        </p:spPr>
        <p:txBody>
          <a:bodyPr wrap="square" rtlCol="0" anchor="t"/>
          <a:lstStyle/>
          <a:p>
            <a:pPr marL="0" indent="0">
              <a:lnSpc>
                <a:spcPts val="6808"/>
              </a:lnSpc>
              <a:buNone/>
            </a:pPr>
            <a:r>
              <a:rPr lang="en-US"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Sayısal Analiz </a:t>
            </a:r>
            <a:r>
              <a:rPr lang="en-US" sz="3600" dirty="0" err="1">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Yöntemlerinin</a:t>
            </a:r>
            <a:r>
              <a:rPr lang="en-US"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 </a:t>
            </a:r>
            <a:endParaRPr lang="tr-TR"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endParaRPr>
          </a:p>
          <a:p>
            <a:pPr marL="0" indent="0">
              <a:lnSpc>
                <a:spcPts val="6808"/>
              </a:lnSpc>
              <a:buNone/>
            </a:pPr>
            <a:r>
              <a:rPr lang="en-US" sz="3600" dirty="0" err="1">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Bilişim</a:t>
            </a:r>
            <a:r>
              <a:rPr lang="en-US"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 </a:t>
            </a:r>
            <a:r>
              <a:rPr lang="en-US" sz="3600" dirty="0" err="1">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ve</a:t>
            </a:r>
            <a:r>
              <a:rPr lang="en-US"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 </a:t>
            </a:r>
            <a:r>
              <a:rPr lang="tr-TR"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 </a:t>
            </a:r>
            <a:r>
              <a:rPr lang="en-US" sz="3600" dirty="0">
                <a:solidFill>
                  <a:srgbClr val="272D45"/>
                </a:solidFill>
                <a:effectLst>
                  <a:outerShdw blurRad="38100" dist="38100" dir="2700000" algn="tl">
                    <a:srgbClr val="000000">
                      <a:alpha val="43137"/>
                    </a:srgbClr>
                  </a:outerShdw>
                </a:effectLst>
                <a:latin typeface="Comic Sans MS" pitchFamily="66" charset="0"/>
                <a:ea typeface="Kanit" pitchFamily="34" charset="-122"/>
                <a:cs typeface="Kanit" pitchFamily="34" charset="-120"/>
              </a:rPr>
              <a:t>Bilgisayar Mühendisliğindeki Rolü</a:t>
            </a:r>
            <a:endParaRPr lang="en-US" sz="3600" dirty="0">
              <a:effectLst>
                <a:outerShdw blurRad="38100" dist="38100" dir="2700000" algn="tl">
                  <a:srgbClr val="000000">
                    <a:alpha val="43137"/>
                  </a:srgbClr>
                </a:outerShdw>
              </a:effectLst>
              <a:latin typeface="Comic Sans MS" pitchFamily="66" charset="0"/>
            </a:endParaRPr>
          </a:p>
        </p:txBody>
      </p:sp>
      <p:sp>
        <p:nvSpPr>
          <p:cNvPr id="6" name="Text 3"/>
          <p:cNvSpPr/>
          <p:nvPr/>
        </p:nvSpPr>
        <p:spPr>
          <a:xfrm>
            <a:off x="5852160" y="3929974"/>
            <a:ext cx="8091845" cy="1603772"/>
          </a:xfrm>
          <a:prstGeom prst="rect">
            <a:avLst/>
          </a:prstGeom>
          <a:noFill/>
          <a:ln/>
        </p:spPr>
        <p:txBody>
          <a:bodyPr wrap="square" rtlCol="0" anchor="t"/>
          <a:lstStyle/>
          <a:p>
            <a:pPr marL="0" indent="0" algn="just">
              <a:lnSpc>
                <a:spcPts val="2526"/>
              </a:lnSpc>
              <a:buNone/>
            </a:pPr>
            <a:r>
              <a:rPr lang="en-US" sz="1579" dirty="0">
                <a:solidFill>
                  <a:srgbClr val="2C3249"/>
                </a:solidFill>
                <a:ea typeface="Martel Sans" pitchFamily="34" charset="-122"/>
                <a:cs typeface="Martel Sans" pitchFamily="34" charset="-120"/>
              </a:rPr>
              <a:t>Sayısal analiz yöntemleri, bilişim ve bilgisayar mühendisliği alanlarında büyük bir öneme sahiptir. Bu yöntemler, öğrencilere temel matematiksel yetkinlikler kazandırır, mühendislik problemlerinin çözümüne katkıda bulunur ve modelleme, simülasyon, veri analizi, optimizasyon ve algoritma geliştirme becerilerinin geliştirilmesini sağlar.</a:t>
            </a:r>
            <a:endParaRPr lang="en-US" sz="1579" dirty="0"/>
          </a:p>
        </p:txBody>
      </p:sp>
      <p:sp>
        <p:nvSpPr>
          <p:cNvPr id="9" name="Text 6"/>
          <p:cNvSpPr/>
          <p:nvPr/>
        </p:nvSpPr>
        <p:spPr>
          <a:xfrm>
            <a:off x="116007" y="7759502"/>
            <a:ext cx="2116336" cy="350877"/>
          </a:xfrm>
          <a:prstGeom prst="rect">
            <a:avLst/>
          </a:prstGeom>
          <a:noFill/>
          <a:ln/>
        </p:spPr>
        <p:txBody>
          <a:bodyPr wrap="none" rtlCol="0" anchor="t"/>
          <a:lstStyle/>
          <a:p>
            <a:pPr marL="0" indent="0" algn="l">
              <a:lnSpc>
                <a:spcPts val="2763"/>
              </a:lnSpc>
              <a:buNone/>
            </a:pPr>
            <a:r>
              <a:rPr lang="tr-TR"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Dr.</a:t>
            </a:r>
            <a:r>
              <a:rPr lang="en-US" sz="1973" dirty="0">
                <a:solidFill>
                  <a:schemeClr val="accent6">
                    <a:lumMod val="40000"/>
                    <a:lumOff val="60000"/>
                  </a:schemeClr>
                </a:solidFill>
                <a:latin typeface="Mistral" panose="03090702030407020403" pitchFamily="66" charset="0"/>
                <a:ea typeface="Martel Sans" pitchFamily="34" charset="-122"/>
                <a:cs typeface="Martel Sans" pitchFamily="34" charset="-120"/>
              </a:rPr>
              <a:t> Yüksel Yurtay</a:t>
            </a:r>
            <a:endParaRPr lang="en-US" sz="1973" dirty="0">
              <a:solidFill>
                <a:schemeClr val="accent6">
                  <a:lumMod val="40000"/>
                  <a:lumOff val="60000"/>
                </a:schemeClr>
              </a:solidFill>
              <a:latin typeface="Mistral" panose="03090702030407020403" pitchFamily="66"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1709</Words>
  <Application>Microsoft Office PowerPoint</Application>
  <PresentationFormat>Özel</PresentationFormat>
  <Paragraphs>188</Paragraphs>
  <Slides>18</Slides>
  <Notes>17</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18</vt:i4>
      </vt:variant>
    </vt:vector>
  </HeadingPairs>
  <TitlesOfParts>
    <vt:vector size="29" baseType="lpstr">
      <vt:lpstr>adonis-web</vt:lpstr>
      <vt:lpstr>Arial</vt:lpstr>
      <vt:lpstr>Cambria</vt:lpstr>
      <vt:lpstr>Comic Sans MS</vt:lpstr>
      <vt:lpstr>Kanit</vt:lpstr>
      <vt:lpstr>Martel Sans</vt:lpstr>
      <vt:lpstr>Mistral</vt:lpstr>
      <vt:lpstr>Monotype Corsiva</vt:lpstr>
      <vt:lpstr>Source Sans Pro</vt:lpstr>
      <vt:lpstr>Vivaldi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YYurtaY2024</dc:creator>
  <cp:keywords>SAÜ_SAnaliz</cp:keywords>
  <cp:lastModifiedBy>Yuksel YurtaY</cp:lastModifiedBy>
  <cp:revision>39</cp:revision>
  <dcterms:created xsi:type="dcterms:W3CDTF">2024-04-13T11:50:36Z</dcterms:created>
  <dcterms:modified xsi:type="dcterms:W3CDTF">2024-09-30T15:59:12Z</dcterms:modified>
</cp:coreProperties>
</file>